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4" r:id="rId2"/>
  </p:sldMasterIdLst>
  <p:notesMasterIdLst>
    <p:notesMasterId r:id="rId90"/>
  </p:notesMasterIdLst>
  <p:handoutMasterIdLst>
    <p:handoutMasterId r:id="rId91"/>
  </p:handoutMasterIdLst>
  <p:sldIdLst>
    <p:sldId id="256" r:id="rId3"/>
    <p:sldId id="332" r:id="rId4"/>
    <p:sldId id="321" r:id="rId5"/>
    <p:sldId id="333" r:id="rId6"/>
    <p:sldId id="322" r:id="rId7"/>
    <p:sldId id="323" r:id="rId8"/>
    <p:sldId id="334" r:id="rId9"/>
    <p:sldId id="324" r:id="rId10"/>
    <p:sldId id="336" r:id="rId11"/>
    <p:sldId id="358" r:id="rId12"/>
    <p:sldId id="359" r:id="rId13"/>
    <p:sldId id="337" r:id="rId14"/>
    <p:sldId id="338" r:id="rId15"/>
    <p:sldId id="325" r:id="rId16"/>
    <p:sldId id="339" r:id="rId17"/>
    <p:sldId id="326" r:id="rId18"/>
    <p:sldId id="340" r:id="rId19"/>
    <p:sldId id="327" r:id="rId20"/>
    <p:sldId id="328" r:id="rId21"/>
    <p:sldId id="329" r:id="rId22"/>
    <p:sldId id="331" r:id="rId23"/>
    <p:sldId id="341" r:id="rId24"/>
    <p:sldId id="371" r:id="rId25"/>
    <p:sldId id="372" r:id="rId26"/>
    <p:sldId id="342" r:id="rId27"/>
    <p:sldId id="343" r:id="rId28"/>
    <p:sldId id="351" r:id="rId29"/>
    <p:sldId id="344" r:id="rId30"/>
    <p:sldId id="345" r:id="rId31"/>
    <p:sldId id="346" r:id="rId32"/>
    <p:sldId id="347" r:id="rId33"/>
    <p:sldId id="348" r:id="rId34"/>
    <p:sldId id="349" r:id="rId35"/>
    <p:sldId id="373" r:id="rId36"/>
    <p:sldId id="350" r:id="rId37"/>
    <p:sldId id="360" r:id="rId38"/>
    <p:sldId id="374" r:id="rId39"/>
    <p:sldId id="361" r:id="rId40"/>
    <p:sldId id="370" r:id="rId41"/>
    <p:sldId id="369" r:id="rId42"/>
    <p:sldId id="330" r:id="rId43"/>
    <p:sldId id="362" r:id="rId44"/>
    <p:sldId id="379" r:id="rId45"/>
    <p:sldId id="280" r:id="rId46"/>
    <p:sldId id="295" r:id="rId47"/>
    <p:sldId id="318" r:id="rId48"/>
    <p:sldId id="283" r:id="rId49"/>
    <p:sldId id="316" r:id="rId50"/>
    <p:sldId id="378" r:id="rId51"/>
    <p:sldId id="265" r:id="rId52"/>
    <p:sldId id="294" r:id="rId53"/>
    <p:sldId id="320" r:id="rId54"/>
    <p:sldId id="293" r:id="rId55"/>
    <p:sldId id="315" r:id="rId56"/>
    <p:sldId id="285" r:id="rId57"/>
    <p:sldId id="289" r:id="rId58"/>
    <p:sldId id="319" r:id="rId59"/>
    <p:sldId id="297" r:id="rId60"/>
    <p:sldId id="376" r:id="rId61"/>
    <p:sldId id="313" r:id="rId62"/>
    <p:sldId id="377" r:id="rId63"/>
    <p:sldId id="380" r:id="rId64"/>
    <p:sldId id="257" r:id="rId65"/>
    <p:sldId id="261" r:id="rId66"/>
    <p:sldId id="260" r:id="rId67"/>
    <p:sldId id="381" r:id="rId68"/>
    <p:sldId id="264" r:id="rId69"/>
    <p:sldId id="271" r:id="rId70"/>
    <p:sldId id="262" r:id="rId71"/>
    <p:sldId id="274" r:id="rId72"/>
    <p:sldId id="382" r:id="rId73"/>
    <p:sldId id="269" r:id="rId74"/>
    <p:sldId id="287" r:id="rId75"/>
    <p:sldId id="288" r:id="rId76"/>
    <p:sldId id="286" r:id="rId77"/>
    <p:sldId id="383" r:id="rId78"/>
    <p:sldId id="266" r:id="rId79"/>
    <p:sldId id="267" r:id="rId80"/>
    <p:sldId id="384" r:id="rId81"/>
    <p:sldId id="385" r:id="rId82"/>
    <p:sldId id="282" r:id="rId83"/>
    <p:sldId id="386" r:id="rId84"/>
    <p:sldId id="284" r:id="rId85"/>
    <p:sldId id="281" r:id="rId86"/>
    <p:sldId id="272" r:id="rId87"/>
    <p:sldId id="259" r:id="rId88"/>
    <p:sldId id="263" r:id="rId89"/>
  </p:sldIdLst>
  <p:sldSz cx="9144000" cy="5143500" type="screen16x9"/>
  <p:notesSz cx="6858000" cy="9144000"/>
  <p:custDataLst>
    <p:tags r:id="rId9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
          <p15:clr>
            <a:srgbClr val="A4A3A4"/>
          </p15:clr>
        </p15:guide>
        <p15:guide id="2" orient="horz" pos="2916">
          <p15:clr>
            <a:srgbClr val="A4A3A4"/>
          </p15:clr>
        </p15:guide>
        <p15:guide id="3" pos="289">
          <p15:clr>
            <a:srgbClr val="A4A3A4"/>
          </p15:clr>
        </p15:guide>
        <p15:guide id="4" pos="4586">
          <p15:clr>
            <a:srgbClr val="A4A3A4"/>
          </p15:clr>
        </p15:guide>
        <p15:guide id="5" pos="5130">
          <p15:clr>
            <a:srgbClr val="A4A3A4"/>
          </p15:clr>
        </p15:guide>
        <p15:guide id="6" pos="539">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8139"/>
    <a:srgbClr val="399DE5"/>
    <a:srgbClr val="F6D5BD"/>
    <a:srgbClr val="000C0A"/>
    <a:srgbClr val="01100D"/>
    <a:srgbClr val="00120E"/>
    <a:srgbClr val="00110F"/>
    <a:srgbClr val="010D0B"/>
    <a:srgbClr val="000B0A"/>
    <a:srgbClr val="000D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6407" autoAdjust="0"/>
  </p:normalViewPr>
  <p:slideViewPr>
    <p:cSldViewPr snapToGrid="0" showGuides="1">
      <p:cViewPr>
        <p:scale>
          <a:sx n="75" d="100"/>
          <a:sy n="75" d="100"/>
        </p:scale>
        <p:origin x="1690" y="696"/>
      </p:cViewPr>
      <p:guideLst>
        <p:guide orient="horz" pos="205"/>
        <p:guide orient="horz" pos="2916"/>
        <p:guide pos="289"/>
        <p:guide pos="4586"/>
        <p:guide pos="5130"/>
        <p:guide pos="53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5" d="100"/>
          <a:sy n="85" d="100"/>
        </p:scale>
        <p:origin x="388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gs" Target="tags/tag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156C8C-5E46-A048-ACE5-8D25200541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842D3A-05D7-964B-AC80-FA2E3584DA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9BD8FA-3D1A-EC40-AD4F-01AAE1B756C4}" type="datetimeFigureOut">
              <a:rPr lang="en-US" smtClean="0"/>
              <a:t>6/5/2023</a:t>
            </a:fld>
            <a:endParaRPr lang="en-US"/>
          </a:p>
        </p:txBody>
      </p:sp>
      <p:sp>
        <p:nvSpPr>
          <p:cNvPr id="4" name="Footer Placeholder 3">
            <a:extLst>
              <a:ext uri="{FF2B5EF4-FFF2-40B4-BE49-F238E27FC236}">
                <a16:creationId xmlns:a16="http://schemas.microsoft.com/office/drawing/2014/main" id="{EE0ADAAC-38EB-7A40-AFF1-B8B6B5F625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4A4390-3857-1B40-96C1-C468057203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830C27-98C3-A149-93F9-67B25E5723A0}" type="slidenum">
              <a:rPr lang="en-US" smtClean="0"/>
              <a:t>‹#›</a:t>
            </a:fld>
            <a:endParaRPr lang="en-US"/>
          </a:p>
        </p:txBody>
      </p:sp>
    </p:spTree>
    <p:extLst>
      <p:ext uri="{BB962C8B-B14F-4D97-AF65-F5344CB8AC3E}">
        <p14:creationId xmlns:p14="http://schemas.microsoft.com/office/powerpoint/2010/main" val="1367607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F2CCAF-5010-467D-93D7-67AE251882D3}" type="datetimeFigureOut">
              <a:rPr lang="en-US" smtClean="0"/>
              <a:t>6/5/2023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987F4-31A5-4F3F-9A84-D69806ABF4ED}" type="slidenum">
              <a:rPr lang="en-US" smtClean="0"/>
              <a:t>‹#›</a:t>
            </a:fld>
            <a:endParaRPr lang="en-US"/>
          </a:p>
        </p:txBody>
      </p:sp>
    </p:spTree>
    <p:extLst>
      <p:ext uri="{BB962C8B-B14F-4D97-AF65-F5344CB8AC3E}">
        <p14:creationId xmlns:p14="http://schemas.microsoft.com/office/powerpoint/2010/main" val="3394182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D987F4-31A5-4F3F-9A84-D69806ABF4ED}" type="slidenum">
              <a:rPr lang="en-US" smtClean="0"/>
              <a:t>1</a:t>
            </a:fld>
            <a:endParaRPr lang="en-US"/>
          </a:p>
        </p:txBody>
      </p:sp>
    </p:spTree>
    <p:extLst>
      <p:ext uri="{BB962C8B-B14F-4D97-AF65-F5344CB8AC3E}">
        <p14:creationId xmlns:p14="http://schemas.microsoft.com/office/powerpoint/2010/main" val="2470855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FBMI Title Slide ">
    <p:bg>
      <p:bgPr>
        <a:solidFill>
          <a:srgbClr val="000C0A"/>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E360C63-0E7C-3A4A-BC31-EC32ABB7C714}"/>
              </a:ext>
            </a:extLst>
          </p:cNvPr>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3307685" y="0"/>
            <a:ext cx="5836315" cy="3895105"/>
          </a:xfrm>
          <a:prstGeom prst="rect">
            <a:avLst/>
          </a:prstGeom>
          <a:effectLst>
            <a:softEdge rad="127000"/>
          </a:effectLst>
        </p:spPr>
      </p:pic>
      <p:sp>
        <p:nvSpPr>
          <p:cNvPr id="2" name="Title 1"/>
          <p:cNvSpPr>
            <a:spLocks noGrp="1"/>
          </p:cNvSpPr>
          <p:nvPr>
            <p:ph type="ctrTitle" hasCustomPrompt="1"/>
          </p:nvPr>
        </p:nvSpPr>
        <p:spPr>
          <a:xfrm>
            <a:off x="866054" y="2571750"/>
            <a:ext cx="6424612" cy="430887"/>
          </a:xfrm>
          <a:prstGeom prst="rect">
            <a:avLst/>
          </a:prstGeom>
        </p:spPr>
        <p:txBody>
          <a:bodyPr wrap="square" lIns="0" tIns="0" rIns="0" bIns="0" anchor="t" anchorCtr="0">
            <a:spAutoFit/>
          </a:bodyPr>
          <a:lstStyle>
            <a:lvl1pPr algn="l">
              <a:defRPr sz="2800" b="1" i="0">
                <a:solidFill>
                  <a:schemeClr val="bg1"/>
                </a:solidFill>
                <a:latin typeface="Arial" panose="020B0604020202020204" pitchFamily="34" charset="0"/>
                <a:cs typeface="Arial" pitchFamily="34" charset="0"/>
              </a:defRPr>
            </a:lvl1pPr>
          </a:lstStyle>
          <a:p>
            <a:r>
              <a:rPr lang="en-US" dirty="0"/>
              <a:t>CLICK TO ADD TITLE</a:t>
            </a:r>
          </a:p>
        </p:txBody>
      </p:sp>
      <p:sp>
        <p:nvSpPr>
          <p:cNvPr id="3" name="Subtitle 2"/>
          <p:cNvSpPr>
            <a:spLocks noGrp="1"/>
          </p:cNvSpPr>
          <p:nvPr>
            <p:ph type="subTitle" idx="1" hasCustomPrompt="1"/>
          </p:nvPr>
        </p:nvSpPr>
        <p:spPr>
          <a:xfrm>
            <a:off x="866054" y="3123921"/>
            <a:ext cx="6424612" cy="276999"/>
          </a:xfrm>
          <a:prstGeom prst="rect">
            <a:avLst/>
          </a:prstGeom>
        </p:spPr>
        <p:txBody>
          <a:bodyPr wrap="square" lIns="0" tIns="0" rIns="0" bIns="0">
            <a:spAutoFit/>
          </a:bodyPr>
          <a:lstStyle>
            <a:lvl1pPr marL="0" indent="0" algn="l">
              <a:buNone/>
              <a:defRPr sz="1800">
                <a:solidFill>
                  <a:schemeClr val="bg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pic>
        <p:nvPicPr>
          <p:cNvPr id="8" name="Picture 7">
            <a:extLst>
              <a:ext uri="{FF2B5EF4-FFF2-40B4-BE49-F238E27FC236}">
                <a16:creationId xmlns:a16="http://schemas.microsoft.com/office/drawing/2014/main" id="{48D012D5-F703-1C4B-AC5D-B655AE4314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500" y="827897"/>
            <a:ext cx="3113664" cy="1017929"/>
          </a:xfrm>
          <a:prstGeom prst="rect">
            <a:avLst/>
          </a:prstGeom>
        </p:spPr>
      </p:pic>
      <p:pic>
        <p:nvPicPr>
          <p:cNvPr id="14" name="Picture 13">
            <a:extLst>
              <a:ext uri="{FF2B5EF4-FFF2-40B4-BE49-F238E27FC236}">
                <a16:creationId xmlns:a16="http://schemas.microsoft.com/office/drawing/2014/main" id="{C031D23A-3BF9-584D-9B5C-14EDE191887A}"/>
              </a:ext>
            </a:extLst>
          </p:cNvPr>
          <p:cNvPicPr>
            <a:picLocks noChangeAspect="1"/>
          </p:cNvPicPr>
          <p:nvPr userDrawn="1"/>
        </p:nvPicPr>
        <p:blipFill>
          <a:blip r:embed="rId4" cstate="print">
            <a:alphaModFix amt="20000"/>
            <a:extLst>
              <a:ext uri="{28A0092B-C50C-407E-A947-70E740481C1C}">
                <a14:useLocalDpi xmlns:a14="http://schemas.microsoft.com/office/drawing/2010/main" val="0"/>
              </a:ext>
            </a:extLst>
          </a:blip>
          <a:stretch>
            <a:fillRect/>
          </a:stretch>
        </p:blipFill>
        <p:spPr>
          <a:xfrm>
            <a:off x="6754091" y="2753591"/>
            <a:ext cx="2389910" cy="2389910"/>
          </a:xfrm>
          <a:prstGeom prst="rect">
            <a:avLst/>
          </a:prstGeom>
        </p:spPr>
      </p:pic>
      <p:sp>
        <p:nvSpPr>
          <p:cNvPr id="30" name="Footer Placeholder 5">
            <a:extLst>
              <a:ext uri="{FF2B5EF4-FFF2-40B4-BE49-F238E27FC236}">
                <a16:creationId xmlns:a16="http://schemas.microsoft.com/office/drawing/2014/main" id="{2D8958EE-D98B-014F-A2F5-2A3CE6D94523}"/>
              </a:ext>
            </a:extLst>
          </p:cNvPr>
          <p:cNvSpPr>
            <a:spLocks noGrp="1"/>
          </p:cNvSpPr>
          <p:nvPr>
            <p:ph type="ftr" sz="quarter" idx="3"/>
          </p:nvPr>
        </p:nvSpPr>
        <p:spPr>
          <a:xfrm>
            <a:off x="459653" y="4748927"/>
            <a:ext cx="4281679" cy="216832"/>
          </a:xfrm>
          <a:prstGeom prst="rect">
            <a:avLst/>
          </a:prstGeom>
        </p:spPr>
        <p:txBody>
          <a:bodyPr vert="horz" lIns="91440" tIns="45720" rIns="91440" bIns="45720" rtlCol="0" anchor="ctr"/>
          <a:lstStyle>
            <a:lvl1pPr algn="ctr">
              <a:defRPr sz="1200">
                <a:solidFill>
                  <a:schemeClr val="bg1"/>
                </a:solidFill>
              </a:defRPr>
            </a:lvl1pPr>
          </a:lstStyle>
          <a:p>
            <a:r>
              <a:rPr lang="en-US" dirty="0"/>
              <a:t>school.wakehealth.edu/wfbmi           @WFBMI</a:t>
            </a:r>
          </a:p>
        </p:txBody>
      </p:sp>
      <p:pic>
        <p:nvPicPr>
          <p:cNvPr id="31" name="Picture 30">
            <a:extLst>
              <a:ext uri="{FF2B5EF4-FFF2-40B4-BE49-F238E27FC236}">
                <a16:creationId xmlns:a16="http://schemas.microsoft.com/office/drawing/2014/main" id="{D70FF370-D12A-3B4F-8B5A-C325715AA6B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28170" y="4780805"/>
            <a:ext cx="159029" cy="159029"/>
          </a:xfrm>
          <a:prstGeom prst="rect">
            <a:avLst/>
          </a:prstGeom>
        </p:spPr>
      </p:pic>
      <p:pic>
        <p:nvPicPr>
          <p:cNvPr id="32" name="Picture 31">
            <a:extLst>
              <a:ext uri="{FF2B5EF4-FFF2-40B4-BE49-F238E27FC236}">
                <a16:creationId xmlns:a16="http://schemas.microsoft.com/office/drawing/2014/main" id="{14B60272-36D3-B649-806F-D1984690E0B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1854" y="4780805"/>
            <a:ext cx="159029" cy="159029"/>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6DA0-EEFD-BE3A-7587-4D3939721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69F0B4-5E77-4046-18B2-E49A505DCD9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54E2AB-2355-0903-FAFE-E5EDFF4F532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28E14E-74A2-0E3E-2916-06030B00F923}"/>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6" name="Footer Placeholder 5">
            <a:extLst>
              <a:ext uri="{FF2B5EF4-FFF2-40B4-BE49-F238E27FC236}">
                <a16:creationId xmlns:a16="http://schemas.microsoft.com/office/drawing/2014/main" id="{0F479C40-FEEE-A301-1222-34F4277EE9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B6EDF-918D-4B41-568C-3DD3A13B99D7}"/>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1927377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9D2F-B7DF-4721-15BE-3A84913BF9D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8AE49F-E91F-9E1B-8D22-DB19025A831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E69449C-CE3D-E605-5763-4826E8A2597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B835F9-C343-4AE2-34E3-C8C70574603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EF25C8C-E404-9262-087E-C6575CD73DD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AD15E4-6208-2347-D3CD-E1F3C8FB0E0F}"/>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8" name="Footer Placeholder 7">
            <a:extLst>
              <a:ext uri="{FF2B5EF4-FFF2-40B4-BE49-F238E27FC236}">
                <a16:creationId xmlns:a16="http://schemas.microsoft.com/office/drawing/2014/main" id="{CB7B82BE-4F4D-3070-EED9-B834AE5595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23A74C-642B-553B-A7C1-CA04DF551AF4}"/>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610771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6E46-E076-5DE8-E16D-C446B4BDEF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2EA81F-1190-D087-989E-F9C5B58B5E9C}"/>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4" name="Footer Placeholder 3">
            <a:extLst>
              <a:ext uri="{FF2B5EF4-FFF2-40B4-BE49-F238E27FC236}">
                <a16:creationId xmlns:a16="http://schemas.microsoft.com/office/drawing/2014/main" id="{950AB4E9-8E6A-CFBC-9D54-4D2C8B1D4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2D67F7-54F7-C731-0C87-0577DC567EF6}"/>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1131074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B6A7AB-D87D-A9ED-3CFD-D04273717E0D}"/>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3" name="Footer Placeholder 2">
            <a:extLst>
              <a:ext uri="{FF2B5EF4-FFF2-40B4-BE49-F238E27FC236}">
                <a16:creationId xmlns:a16="http://schemas.microsoft.com/office/drawing/2014/main" id="{B565810E-EAB6-C356-354C-3388FC70D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460443-133D-6007-1693-45F49B7D0DD3}"/>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796809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548D7-B184-16CA-6EBD-3FB58338F8D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53D8468-06DD-0AE4-801B-854D5ECDEA0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FA091B-0BAC-2B5F-1F7D-0E5082532E2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66E2F95-1F13-4760-898D-EDD9D1A18EF0}"/>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6" name="Footer Placeholder 5">
            <a:extLst>
              <a:ext uri="{FF2B5EF4-FFF2-40B4-BE49-F238E27FC236}">
                <a16:creationId xmlns:a16="http://schemas.microsoft.com/office/drawing/2014/main" id="{F05BBB6C-7D82-ADA8-74F0-E3F0BA6F07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5774E8-94A1-CF3F-FFBB-2DA6E5EC60B8}"/>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3442965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BCD65-D352-A8C9-D495-F8506334152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68BE96D-F5F7-0750-A482-EB752C62808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764EBF8-9D7C-D1ED-76B8-15DBCF82453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58D2BEE-F4C7-3610-E70D-D9731135A3D3}"/>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6" name="Footer Placeholder 5">
            <a:extLst>
              <a:ext uri="{FF2B5EF4-FFF2-40B4-BE49-F238E27FC236}">
                <a16:creationId xmlns:a16="http://schemas.microsoft.com/office/drawing/2014/main" id="{BDD019FC-0969-F024-B478-DE1FED6ACE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E6CB21-EC38-F145-3FDD-2DEBBA3B0569}"/>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395588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982A-C833-7019-9748-3E89D12410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F57B11-312B-BF71-D6B6-F16C464C7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EFE2F-BD43-E1BD-6028-682D551FBCDC}"/>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14AF5B3D-4C01-0EBD-72CB-3E124ACEB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372FE-ADD3-6071-7707-8249C7F8D156}"/>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896986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743C45-0D48-6715-CB2E-140C8D6C4BF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AF5DE1-0D45-D0B4-4791-C0844F8E5A2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0FECF-C211-30E9-557B-8BE449813984}"/>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AAD9D8A7-FE4F-6BC8-4434-FA39338CD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2C23E-499C-E4AB-AE15-2757251F7349}"/>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1141615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FBMI Content Slide 1">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DB36FD-BBEF-5D44-A80A-2147EF3EBE44}"/>
              </a:ext>
            </a:extLst>
          </p:cNvPr>
          <p:cNvSpPr>
            <a:spLocks noGrp="1"/>
          </p:cNvSpPr>
          <p:nvPr>
            <p:ph type="ctrTitle" hasCustomPrompt="1"/>
          </p:nvPr>
        </p:nvSpPr>
        <p:spPr>
          <a:xfrm>
            <a:off x="1063481" y="1229447"/>
            <a:ext cx="6424612" cy="430887"/>
          </a:xfrm>
          <a:prstGeom prst="rect">
            <a:avLst/>
          </a:prstGeom>
        </p:spPr>
        <p:txBody>
          <a:bodyPr wrap="square" lIns="0" tIns="0" rIns="0" bIns="0" anchor="t" anchorCtr="0">
            <a:spAutoFit/>
          </a:bodyPr>
          <a:lstStyle>
            <a:lvl1pPr algn="l">
              <a:defRPr sz="2800" b="1" i="0">
                <a:solidFill>
                  <a:schemeClr val="tx1"/>
                </a:solidFill>
                <a:latin typeface="Arial" panose="020B0604020202020204" pitchFamily="34" charset="0"/>
                <a:cs typeface="Arial" pitchFamily="34" charset="0"/>
              </a:defRPr>
            </a:lvl1pPr>
          </a:lstStyle>
          <a:p>
            <a:r>
              <a:rPr lang="en-US" dirty="0"/>
              <a:t>CLICK TO ADD TITLE</a:t>
            </a:r>
          </a:p>
        </p:txBody>
      </p:sp>
      <p:sp>
        <p:nvSpPr>
          <p:cNvPr id="11" name="Subtitle 2">
            <a:extLst>
              <a:ext uri="{FF2B5EF4-FFF2-40B4-BE49-F238E27FC236}">
                <a16:creationId xmlns:a16="http://schemas.microsoft.com/office/drawing/2014/main" id="{0DD419CA-DC22-E047-A753-2A52ED2CB4E7}"/>
              </a:ext>
            </a:extLst>
          </p:cNvPr>
          <p:cNvSpPr>
            <a:spLocks noGrp="1"/>
          </p:cNvSpPr>
          <p:nvPr>
            <p:ph type="subTitle" idx="1" hasCustomPrompt="1"/>
          </p:nvPr>
        </p:nvSpPr>
        <p:spPr>
          <a:xfrm>
            <a:off x="1063481" y="1787371"/>
            <a:ext cx="6424612" cy="276999"/>
          </a:xfrm>
          <a:prstGeom prst="rect">
            <a:avLst/>
          </a:prstGeom>
        </p:spPr>
        <p:txBody>
          <a:bodyPr wrap="square" lIns="0" tIns="0" rIns="0" bIns="0">
            <a:spAutoFit/>
          </a:bodyPr>
          <a:lstStyle>
            <a:lvl1pPr marL="0" indent="0" algn="l">
              <a:buNone/>
              <a:defRPr sz="1800">
                <a:solidFill>
                  <a:schemeClr val="tx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pic>
        <p:nvPicPr>
          <p:cNvPr id="8" name="Picture 7">
            <a:extLst>
              <a:ext uri="{FF2B5EF4-FFF2-40B4-BE49-F238E27FC236}">
                <a16:creationId xmlns:a16="http://schemas.microsoft.com/office/drawing/2014/main" id="{5A01AF2B-3A20-0C4D-8C06-3D3931A9A859}"/>
              </a:ext>
            </a:extLst>
          </p:cNvPr>
          <p:cNvPicPr>
            <a:picLocks noChangeAspect="1"/>
          </p:cNvPicPr>
          <p:nvPr userDrawn="1"/>
        </p:nvPicPr>
        <p:blipFill>
          <a:blip r:embed="rId2" cstate="print">
            <a:alphaModFix amt="2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754091" y="2753591"/>
            <a:ext cx="2389910" cy="238991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4153" y="224847"/>
            <a:ext cx="3813394" cy="429789"/>
          </a:xfrm>
          <a:prstGeom prst="rect">
            <a:avLst/>
          </a:prstGeom>
        </p:spPr>
      </p:pic>
    </p:spTree>
    <p:extLst>
      <p:ext uri="{BB962C8B-B14F-4D97-AF65-F5344CB8AC3E}">
        <p14:creationId xmlns:p14="http://schemas.microsoft.com/office/powerpoint/2010/main" val="7691434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FBMI Content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AEA5EE-875E-0946-9829-EDC6A9EA02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72251" y="1"/>
            <a:ext cx="2571750" cy="5143500"/>
          </a:xfrm>
          <a:prstGeom prst="rect">
            <a:avLst/>
          </a:prstGeom>
          <a:effectLst>
            <a:softEdge rad="0"/>
          </a:effectLst>
        </p:spPr>
      </p:pic>
      <p:sp>
        <p:nvSpPr>
          <p:cNvPr id="9" name="Title 1">
            <a:extLst>
              <a:ext uri="{FF2B5EF4-FFF2-40B4-BE49-F238E27FC236}">
                <a16:creationId xmlns:a16="http://schemas.microsoft.com/office/drawing/2014/main" id="{56DB36FD-BBEF-5D44-A80A-2147EF3EBE44}"/>
              </a:ext>
            </a:extLst>
          </p:cNvPr>
          <p:cNvSpPr>
            <a:spLocks noGrp="1"/>
          </p:cNvSpPr>
          <p:nvPr>
            <p:ph type="ctrTitle" hasCustomPrompt="1"/>
          </p:nvPr>
        </p:nvSpPr>
        <p:spPr>
          <a:xfrm>
            <a:off x="1063481" y="1229447"/>
            <a:ext cx="6424612" cy="430887"/>
          </a:xfrm>
          <a:prstGeom prst="rect">
            <a:avLst/>
          </a:prstGeom>
        </p:spPr>
        <p:txBody>
          <a:bodyPr wrap="square" lIns="0" tIns="0" rIns="0" bIns="0" anchor="t" anchorCtr="0">
            <a:spAutoFit/>
          </a:bodyPr>
          <a:lstStyle>
            <a:lvl1pPr algn="l">
              <a:defRPr sz="2800" b="1" i="0">
                <a:solidFill>
                  <a:schemeClr val="tx1"/>
                </a:solidFill>
                <a:latin typeface="Arial" panose="020B0604020202020204" pitchFamily="34" charset="0"/>
                <a:cs typeface="Arial" pitchFamily="34" charset="0"/>
              </a:defRPr>
            </a:lvl1pPr>
          </a:lstStyle>
          <a:p>
            <a:r>
              <a:rPr lang="en-US" dirty="0"/>
              <a:t>CLICK TO ADD TITLE</a:t>
            </a:r>
          </a:p>
        </p:txBody>
      </p:sp>
      <p:sp>
        <p:nvSpPr>
          <p:cNvPr id="11" name="Subtitle 2">
            <a:extLst>
              <a:ext uri="{FF2B5EF4-FFF2-40B4-BE49-F238E27FC236}">
                <a16:creationId xmlns:a16="http://schemas.microsoft.com/office/drawing/2014/main" id="{0DD419CA-DC22-E047-A753-2A52ED2CB4E7}"/>
              </a:ext>
            </a:extLst>
          </p:cNvPr>
          <p:cNvSpPr>
            <a:spLocks noGrp="1"/>
          </p:cNvSpPr>
          <p:nvPr>
            <p:ph type="subTitle" idx="1" hasCustomPrompt="1"/>
          </p:nvPr>
        </p:nvSpPr>
        <p:spPr>
          <a:xfrm>
            <a:off x="1063481" y="1787371"/>
            <a:ext cx="6424612" cy="276999"/>
          </a:xfrm>
          <a:prstGeom prst="rect">
            <a:avLst/>
          </a:prstGeom>
        </p:spPr>
        <p:txBody>
          <a:bodyPr wrap="square" lIns="0" tIns="0" rIns="0" bIns="0">
            <a:spAutoFit/>
          </a:bodyPr>
          <a:lstStyle>
            <a:lvl1pPr marL="0" indent="0" algn="l">
              <a:buNone/>
              <a:defRPr sz="1800">
                <a:solidFill>
                  <a:schemeClr val="tx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pic>
        <p:nvPicPr>
          <p:cNvPr id="17" name="Picture 16">
            <a:extLst>
              <a:ext uri="{FF2B5EF4-FFF2-40B4-BE49-F238E27FC236}">
                <a16:creationId xmlns:a16="http://schemas.microsoft.com/office/drawing/2014/main" id="{23411D25-F290-0449-AEBA-3A3506C650A9}"/>
              </a:ext>
            </a:extLst>
          </p:cNvPr>
          <p:cNvPicPr>
            <a:picLocks noChangeAspect="1"/>
          </p:cNvPicPr>
          <p:nvPr userDrawn="1"/>
        </p:nvPicPr>
        <p:blipFill>
          <a:blip r:embed="rId3" cstate="print">
            <a:alphaModFix amt="20000"/>
            <a:extLst>
              <a:ext uri="{28A0092B-C50C-407E-A947-70E740481C1C}">
                <a14:useLocalDpi xmlns:a14="http://schemas.microsoft.com/office/drawing/2010/main" val="0"/>
              </a:ext>
            </a:extLst>
          </a:blip>
          <a:stretch>
            <a:fillRect/>
          </a:stretch>
        </p:blipFill>
        <p:spPr>
          <a:xfrm>
            <a:off x="6754091" y="2753591"/>
            <a:ext cx="2389910" cy="238991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4153" y="224847"/>
            <a:ext cx="3813394" cy="429789"/>
          </a:xfrm>
          <a:prstGeom prst="rect">
            <a:avLst/>
          </a:prstGeom>
        </p:spPr>
      </p:pic>
    </p:spTree>
    <p:extLst>
      <p:ext uri="{BB962C8B-B14F-4D97-AF65-F5344CB8AC3E}">
        <p14:creationId xmlns:p14="http://schemas.microsoft.com/office/powerpoint/2010/main" val="37355806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FBMI Content Slide 2">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DB36FD-BBEF-5D44-A80A-2147EF3EBE44}"/>
              </a:ext>
            </a:extLst>
          </p:cNvPr>
          <p:cNvSpPr>
            <a:spLocks noGrp="1"/>
          </p:cNvSpPr>
          <p:nvPr>
            <p:ph type="ctrTitle" hasCustomPrompt="1"/>
          </p:nvPr>
        </p:nvSpPr>
        <p:spPr>
          <a:xfrm>
            <a:off x="1063481" y="1229447"/>
            <a:ext cx="6424612" cy="430887"/>
          </a:xfrm>
          <a:prstGeom prst="rect">
            <a:avLst/>
          </a:prstGeom>
        </p:spPr>
        <p:txBody>
          <a:bodyPr wrap="square" lIns="0" tIns="0" rIns="0" bIns="0" anchor="t" anchorCtr="0">
            <a:spAutoFit/>
          </a:bodyPr>
          <a:lstStyle>
            <a:lvl1pPr algn="l">
              <a:defRPr sz="2800" b="1" i="0">
                <a:solidFill>
                  <a:schemeClr val="tx1"/>
                </a:solidFill>
                <a:latin typeface="Arial" panose="020B0604020202020204" pitchFamily="34" charset="0"/>
                <a:cs typeface="Arial" pitchFamily="34" charset="0"/>
              </a:defRPr>
            </a:lvl1pPr>
          </a:lstStyle>
          <a:p>
            <a:r>
              <a:rPr lang="en-US" dirty="0"/>
              <a:t>CLICK TO ADD TITLE</a:t>
            </a:r>
          </a:p>
        </p:txBody>
      </p:sp>
      <p:sp>
        <p:nvSpPr>
          <p:cNvPr id="11" name="Subtitle 2">
            <a:extLst>
              <a:ext uri="{FF2B5EF4-FFF2-40B4-BE49-F238E27FC236}">
                <a16:creationId xmlns:a16="http://schemas.microsoft.com/office/drawing/2014/main" id="{0DD419CA-DC22-E047-A753-2A52ED2CB4E7}"/>
              </a:ext>
            </a:extLst>
          </p:cNvPr>
          <p:cNvSpPr>
            <a:spLocks noGrp="1"/>
          </p:cNvSpPr>
          <p:nvPr>
            <p:ph type="subTitle" idx="1" hasCustomPrompt="1"/>
          </p:nvPr>
        </p:nvSpPr>
        <p:spPr>
          <a:xfrm>
            <a:off x="1063481" y="1787371"/>
            <a:ext cx="6424612" cy="276999"/>
          </a:xfrm>
          <a:prstGeom prst="rect">
            <a:avLst/>
          </a:prstGeom>
        </p:spPr>
        <p:txBody>
          <a:bodyPr wrap="square" lIns="0" tIns="0" rIns="0" bIns="0">
            <a:spAutoFit/>
          </a:bodyPr>
          <a:lstStyle>
            <a:lvl1pPr marL="0" indent="0" algn="l">
              <a:buNone/>
              <a:defRPr sz="1800">
                <a:solidFill>
                  <a:schemeClr val="tx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pic>
        <p:nvPicPr>
          <p:cNvPr id="17" name="Picture 16">
            <a:extLst>
              <a:ext uri="{FF2B5EF4-FFF2-40B4-BE49-F238E27FC236}">
                <a16:creationId xmlns:a16="http://schemas.microsoft.com/office/drawing/2014/main" id="{23411D25-F290-0449-AEBA-3A3506C650A9}"/>
              </a:ext>
            </a:extLst>
          </p:cNvPr>
          <p:cNvPicPr>
            <a:picLocks noChangeAspect="1"/>
          </p:cNvPicPr>
          <p:nvPr userDrawn="1"/>
        </p:nvPicPr>
        <p:blipFill>
          <a:blip r:embed="rId2" cstate="print">
            <a:alphaModFix amt="20000"/>
            <a:extLst>
              <a:ext uri="{BEBA8EAE-BF5A-486C-A8C5-ECC9F3942E4B}">
                <a14:imgProps xmlns:a14="http://schemas.microsoft.com/office/drawing/2010/main">
                  <a14:imgLayer r:embed="rId3">
                    <a14:imgEffect>
                      <a14:saturation sat="22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754091" y="2753591"/>
            <a:ext cx="2389910" cy="238991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4153" y="224847"/>
            <a:ext cx="3813394" cy="429789"/>
          </a:xfrm>
          <a:prstGeom prst="rect">
            <a:avLst/>
          </a:prstGeom>
        </p:spPr>
      </p:pic>
    </p:spTree>
    <p:extLst>
      <p:ext uri="{BB962C8B-B14F-4D97-AF65-F5344CB8AC3E}">
        <p14:creationId xmlns:p14="http://schemas.microsoft.com/office/powerpoint/2010/main" val="21392860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FBMI Content Slide 3">
    <p:bg>
      <p:bgPr>
        <a:solidFill>
          <a:srgbClr val="010D0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A84DB9-D8C5-0049-A178-96A807B4F2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430" y="249932"/>
            <a:ext cx="4164570" cy="469848"/>
          </a:xfrm>
          <a:prstGeom prst="rect">
            <a:avLst/>
          </a:prstGeom>
        </p:spPr>
      </p:pic>
      <p:sp>
        <p:nvSpPr>
          <p:cNvPr id="9" name="Title 1">
            <a:extLst>
              <a:ext uri="{FF2B5EF4-FFF2-40B4-BE49-F238E27FC236}">
                <a16:creationId xmlns:a16="http://schemas.microsoft.com/office/drawing/2014/main" id="{56DB36FD-BBEF-5D44-A80A-2147EF3EBE44}"/>
              </a:ext>
            </a:extLst>
          </p:cNvPr>
          <p:cNvSpPr>
            <a:spLocks noGrp="1"/>
          </p:cNvSpPr>
          <p:nvPr>
            <p:ph type="ctrTitle" hasCustomPrompt="1"/>
          </p:nvPr>
        </p:nvSpPr>
        <p:spPr>
          <a:xfrm>
            <a:off x="1063481" y="1229447"/>
            <a:ext cx="6424612" cy="430887"/>
          </a:xfrm>
          <a:prstGeom prst="rect">
            <a:avLst/>
          </a:prstGeom>
        </p:spPr>
        <p:txBody>
          <a:bodyPr wrap="square" lIns="0" tIns="0" rIns="0" bIns="0" anchor="t" anchorCtr="0">
            <a:spAutoFit/>
          </a:bodyPr>
          <a:lstStyle>
            <a:lvl1pPr algn="l">
              <a:defRPr sz="2800" b="1" i="0">
                <a:solidFill>
                  <a:schemeClr val="bg1"/>
                </a:solidFill>
                <a:latin typeface="Arial" panose="020B0604020202020204" pitchFamily="34" charset="0"/>
                <a:cs typeface="Arial" pitchFamily="34" charset="0"/>
              </a:defRPr>
            </a:lvl1pPr>
          </a:lstStyle>
          <a:p>
            <a:r>
              <a:rPr lang="en-US" dirty="0"/>
              <a:t>CLICK TO ADD TITLE</a:t>
            </a:r>
          </a:p>
        </p:txBody>
      </p:sp>
      <p:sp>
        <p:nvSpPr>
          <p:cNvPr id="11" name="Subtitle 2">
            <a:extLst>
              <a:ext uri="{FF2B5EF4-FFF2-40B4-BE49-F238E27FC236}">
                <a16:creationId xmlns:a16="http://schemas.microsoft.com/office/drawing/2014/main" id="{0DD419CA-DC22-E047-A753-2A52ED2CB4E7}"/>
              </a:ext>
            </a:extLst>
          </p:cNvPr>
          <p:cNvSpPr>
            <a:spLocks noGrp="1"/>
          </p:cNvSpPr>
          <p:nvPr>
            <p:ph type="subTitle" idx="1" hasCustomPrompt="1"/>
          </p:nvPr>
        </p:nvSpPr>
        <p:spPr>
          <a:xfrm>
            <a:off x="1063481" y="1787371"/>
            <a:ext cx="6424612" cy="276999"/>
          </a:xfrm>
          <a:prstGeom prst="rect">
            <a:avLst/>
          </a:prstGeom>
        </p:spPr>
        <p:txBody>
          <a:bodyPr wrap="square" lIns="0" tIns="0" rIns="0" bIns="0">
            <a:spAutoFit/>
          </a:bodyPr>
          <a:lstStyle>
            <a:lvl1pPr marL="0" indent="0" algn="l">
              <a:buNone/>
              <a:defRPr sz="1800">
                <a:solidFill>
                  <a:schemeClr val="bg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pic>
        <p:nvPicPr>
          <p:cNvPr id="8" name="Picture 7">
            <a:extLst>
              <a:ext uri="{FF2B5EF4-FFF2-40B4-BE49-F238E27FC236}">
                <a16:creationId xmlns:a16="http://schemas.microsoft.com/office/drawing/2014/main" id="{5A01AF2B-3A20-0C4D-8C06-3D3931A9A859}"/>
              </a:ext>
            </a:extLst>
          </p:cNvPr>
          <p:cNvPicPr>
            <a:picLocks noChangeAspect="1"/>
          </p:cNvPicPr>
          <p:nvPr userDrawn="1"/>
        </p:nvPicPr>
        <p:blipFill>
          <a:blip r:embed="rId3" cstate="print">
            <a:alphaModFix amt="20000"/>
            <a:extLst>
              <a:ext uri="{28A0092B-C50C-407E-A947-70E740481C1C}">
                <a14:useLocalDpi xmlns:a14="http://schemas.microsoft.com/office/drawing/2010/main" val="0"/>
              </a:ext>
            </a:extLst>
          </a:blip>
          <a:stretch>
            <a:fillRect/>
          </a:stretch>
        </p:blipFill>
        <p:spPr>
          <a:xfrm>
            <a:off x="6754090" y="2753590"/>
            <a:ext cx="2389910" cy="2389910"/>
          </a:xfrm>
          <a:prstGeom prst="rect">
            <a:avLst/>
          </a:prstGeom>
        </p:spPr>
      </p:pic>
    </p:spTree>
    <p:extLst>
      <p:ext uri="{BB962C8B-B14F-4D97-AF65-F5344CB8AC3E}">
        <p14:creationId xmlns:p14="http://schemas.microsoft.com/office/powerpoint/2010/main" val="296290538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FBMI End Slide ">
    <p:bg>
      <p:bgPr>
        <a:solidFill>
          <a:srgbClr val="000C0A"/>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4B60272-36D3-B649-806F-D1984690E0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1368" y="4780805"/>
            <a:ext cx="159029" cy="159029"/>
          </a:xfrm>
          <a:prstGeom prst="rect">
            <a:avLst/>
          </a:prstGeom>
        </p:spPr>
      </p:pic>
      <p:pic>
        <p:nvPicPr>
          <p:cNvPr id="19" name="Picture 18">
            <a:extLst>
              <a:ext uri="{FF2B5EF4-FFF2-40B4-BE49-F238E27FC236}">
                <a16:creationId xmlns:a16="http://schemas.microsoft.com/office/drawing/2014/main" id="{D70FF370-D12A-3B4F-8B5A-C325715AA6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74254" y="4780805"/>
            <a:ext cx="159029" cy="159029"/>
          </a:xfrm>
          <a:prstGeom prst="rect">
            <a:avLst/>
          </a:prstGeom>
        </p:spPr>
      </p:pic>
      <p:pic>
        <p:nvPicPr>
          <p:cNvPr id="8" name="Picture 7">
            <a:extLst>
              <a:ext uri="{FF2B5EF4-FFF2-40B4-BE49-F238E27FC236}">
                <a16:creationId xmlns:a16="http://schemas.microsoft.com/office/drawing/2014/main" id="{48D012D5-F703-1C4B-AC5D-B655AE4314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5500" y="827897"/>
            <a:ext cx="3113664" cy="1017929"/>
          </a:xfrm>
          <a:prstGeom prst="rect">
            <a:avLst/>
          </a:prstGeom>
        </p:spPr>
      </p:pic>
      <p:pic>
        <p:nvPicPr>
          <p:cNvPr id="14" name="Picture 13">
            <a:extLst>
              <a:ext uri="{FF2B5EF4-FFF2-40B4-BE49-F238E27FC236}">
                <a16:creationId xmlns:a16="http://schemas.microsoft.com/office/drawing/2014/main" id="{C031D23A-3BF9-584D-9B5C-14EDE191887A}"/>
              </a:ext>
            </a:extLst>
          </p:cNvPr>
          <p:cNvPicPr>
            <a:picLocks noChangeAspect="1"/>
          </p:cNvPicPr>
          <p:nvPr userDrawn="1"/>
        </p:nvPicPr>
        <p:blipFill>
          <a:blip r:embed="rId5" cstate="print">
            <a:alphaModFix amt="20000"/>
            <a:extLst>
              <a:ext uri="{28A0092B-C50C-407E-A947-70E740481C1C}">
                <a14:useLocalDpi xmlns:a14="http://schemas.microsoft.com/office/drawing/2010/main" val="0"/>
              </a:ext>
            </a:extLst>
          </a:blip>
          <a:stretch>
            <a:fillRect/>
          </a:stretch>
        </p:blipFill>
        <p:spPr>
          <a:xfrm>
            <a:off x="6754091" y="2753591"/>
            <a:ext cx="2389910" cy="2389910"/>
          </a:xfrm>
          <a:prstGeom prst="rect">
            <a:avLst/>
          </a:prstGeom>
        </p:spPr>
      </p:pic>
      <p:sp>
        <p:nvSpPr>
          <p:cNvPr id="11" name="Title 1">
            <a:extLst>
              <a:ext uri="{FF2B5EF4-FFF2-40B4-BE49-F238E27FC236}">
                <a16:creationId xmlns:a16="http://schemas.microsoft.com/office/drawing/2014/main" id="{4A66CCBF-D018-1348-91AB-7F4FF1CC17AC}"/>
              </a:ext>
            </a:extLst>
          </p:cNvPr>
          <p:cNvSpPr>
            <a:spLocks noGrp="1"/>
          </p:cNvSpPr>
          <p:nvPr>
            <p:ph type="ctrTitle" hasCustomPrompt="1"/>
          </p:nvPr>
        </p:nvSpPr>
        <p:spPr>
          <a:xfrm>
            <a:off x="866054" y="2571750"/>
            <a:ext cx="6424612" cy="430887"/>
          </a:xfrm>
          <a:prstGeom prst="rect">
            <a:avLst/>
          </a:prstGeom>
        </p:spPr>
        <p:txBody>
          <a:bodyPr wrap="square" lIns="0" tIns="0" rIns="0" bIns="0" anchor="t" anchorCtr="0">
            <a:spAutoFit/>
          </a:bodyPr>
          <a:lstStyle>
            <a:lvl1pPr algn="l">
              <a:defRPr sz="2800" b="1" i="0">
                <a:solidFill>
                  <a:schemeClr val="bg1"/>
                </a:solidFill>
                <a:latin typeface="Arial" panose="020B0604020202020204" pitchFamily="34" charset="0"/>
                <a:cs typeface="Arial" pitchFamily="34" charset="0"/>
              </a:defRPr>
            </a:lvl1pPr>
          </a:lstStyle>
          <a:p>
            <a:r>
              <a:rPr lang="en-US" dirty="0"/>
              <a:t>Q&amp;A</a:t>
            </a:r>
          </a:p>
        </p:txBody>
      </p:sp>
      <p:sp>
        <p:nvSpPr>
          <p:cNvPr id="12" name="Subtitle 2">
            <a:extLst>
              <a:ext uri="{FF2B5EF4-FFF2-40B4-BE49-F238E27FC236}">
                <a16:creationId xmlns:a16="http://schemas.microsoft.com/office/drawing/2014/main" id="{4719C7BC-E525-2F4C-B1F2-2E63E2B56ECE}"/>
              </a:ext>
            </a:extLst>
          </p:cNvPr>
          <p:cNvSpPr>
            <a:spLocks noGrp="1"/>
          </p:cNvSpPr>
          <p:nvPr>
            <p:ph type="subTitle" idx="1" hasCustomPrompt="1"/>
          </p:nvPr>
        </p:nvSpPr>
        <p:spPr>
          <a:xfrm>
            <a:off x="866054" y="3123921"/>
            <a:ext cx="6424612" cy="276999"/>
          </a:xfrm>
          <a:prstGeom prst="rect">
            <a:avLst/>
          </a:prstGeom>
        </p:spPr>
        <p:txBody>
          <a:bodyPr wrap="square" lIns="0" tIns="0" rIns="0" bIns="0">
            <a:spAutoFit/>
          </a:bodyPr>
          <a:lstStyle>
            <a:lvl1pPr marL="0" indent="0" algn="l">
              <a:buNone/>
              <a:defRPr sz="1800">
                <a:solidFill>
                  <a:schemeClr val="bg1"/>
                </a:solidFill>
                <a:latin typeface="Arial" panose="020B0604020202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THANK YOU</a:t>
            </a:r>
          </a:p>
        </p:txBody>
      </p:sp>
      <p:sp>
        <p:nvSpPr>
          <p:cNvPr id="18" name="Footer Placeholder 5">
            <a:extLst>
              <a:ext uri="{FF2B5EF4-FFF2-40B4-BE49-F238E27FC236}">
                <a16:creationId xmlns:a16="http://schemas.microsoft.com/office/drawing/2014/main" id="{2D8958EE-D98B-014F-A2F5-2A3CE6D94523}"/>
              </a:ext>
            </a:extLst>
          </p:cNvPr>
          <p:cNvSpPr>
            <a:spLocks noGrp="1"/>
          </p:cNvSpPr>
          <p:nvPr>
            <p:ph type="ftr" sz="quarter" idx="3"/>
          </p:nvPr>
        </p:nvSpPr>
        <p:spPr>
          <a:xfrm>
            <a:off x="866054" y="4723002"/>
            <a:ext cx="3624666" cy="274637"/>
          </a:xfrm>
          <a:prstGeom prst="rect">
            <a:avLst/>
          </a:prstGeom>
        </p:spPr>
        <p:txBody>
          <a:bodyPr vert="horz" lIns="91440" tIns="45720" rIns="91440" bIns="45720" rtlCol="0" anchor="ctr"/>
          <a:lstStyle>
            <a:lvl1pPr algn="ctr">
              <a:defRPr sz="1200">
                <a:solidFill>
                  <a:schemeClr val="bg1"/>
                </a:solidFill>
              </a:defRPr>
            </a:lvl1pPr>
          </a:lstStyle>
          <a:p>
            <a:r>
              <a:rPr lang="en-US" dirty="0"/>
              <a:t>school.wakehealth.edu/wfbmi             @WFBMI</a:t>
            </a:r>
          </a:p>
        </p:txBody>
      </p:sp>
    </p:spTree>
    <p:extLst>
      <p:ext uri="{BB962C8B-B14F-4D97-AF65-F5344CB8AC3E}">
        <p14:creationId xmlns:p14="http://schemas.microsoft.com/office/powerpoint/2010/main" val="124448141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BED7-E2B5-ADF3-C25F-92BD6F12E86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A04CAF7-E46A-DEDD-2DD1-0B131D480C2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B3E6D34-FF29-1946-CE51-19A57D199419}"/>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B4DC2F76-3F0F-2219-CC8E-7AB270792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C4C0F-69E3-A3C4-A8D1-16E297213FCE}"/>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704027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9D9B-2B76-22C1-560B-0F147675A4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C1303-4588-FA70-BFDE-35E8C9FBA7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67D17-65AB-D493-B4E0-4D09DE3073BD}"/>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32EDBBFB-A78C-0CAD-3726-36553CDDF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EF053-BDE3-0626-F3DF-AA4FFFC5B215}"/>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3669709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6C4E-6D87-4BDE-0D1C-6BE3B85552F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8ACC321-DAC3-D165-7D05-4ABEE5EF5E3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654415-0A15-3ECB-12C3-CF65115FEB53}"/>
              </a:ext>
            </a:extLst>
          </p:cNvPr>
          <p:cNvSpPr>
            <a:spLocks noGrp="1"/>
          </p:cNvSpPr>
          <p:nvPr>
            <p:ph type="dt" sz="half" idx="10"/>
          </p:nvPr>
        </p:nvSpPr>
        <p:spPr/>
        <p:txBody>
          <a:body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6FFBD205-6703-785C-2C1A-592296284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EDD42-E153-74A9-8C03-FD97D93EEF83}"/>
              </a:ext>
            </a:extLst>
          </p:cNvPr>
          <p:cNvSpPr>
            <a:spLocks noGrp="1"/>
          </p:cNvSpPr>
          <p:nvPr>
            <p:ph type="sldNum" sz="quarter" idx="12"/>
          </p:nvPr>
        </p:nvSpPr>
        <p:spPr/>
        <p:txBody>
          <a:bodyPr/>
          <a:lstStyle/>
          <a:p>
            <a:fld id="{EBDB0ED6-E0F1-40F7-891A-FC794AD82E15}" type="slidenum">
              <a:rPr lang="en-US" smtClean="0"/>
              <a:t>‹#›</a:t>
            </a:fld>
            <a:endParaRPr lang="en-US"/>
          </a:p>
        </p:txBody>
      </p:sp>
    </p:spTree>
    <p:extLst>
      <p:ext uri="{BB962C8B-B14F-4D97-AF65-F5344CB8AC3E}">
        <p14:creationId xmlns:p14="http://schemas.microsoft.com/office/powerpoint/2010/main" val="41123592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10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8788" y="1026082"/>
            <a:ext cx="7685087" cy="369332"/>
          </a:xfrm>
          <a:prstGeom prst="rect">
            <a:avLst/>
          </a:prstGeom>
        </p:spPr>
        <p:txBody>
          <a:bodyPr vert="horz" wrap="square" lIns="0" tIns="0" rIns="0" bIns="0" rtlCol="0" anchor="t" anchorCtr="0">
            <a:spAutoFit/>
          </a:bodyPr>
          <a:lstStyle/>
          <a:p>
            <a:r>
              <a:rPr lang="en-US" dirty="0"/>
              <a:t>CLICK TO EDITS MASTER STYLE</a:t>
            </a:r>
          </a:p>
        </p:txBody>
      </p:sp>
      <p:sp>
        <p:nvSpPr>
          <p:cNvPr id="3" name="Text Placeholder 2"/>
          <p:cNvSpPr>
            <a:spLocks noGrp="1"/>
          </p:cNvSpPr>
          <p:nvPr>
            <p:ph type="body" idx="1"/>
          </p:nvPr>
        </p:nvSpPr>
        <p:spPr>
          <a:xfrm>
            <a:off x="458788" y="1855520"/>
            <a:ext cx="7685087" cy="1661993"/>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70" r:id="rId2"/>
    <p:sldLayoutId id="2147483666" r:id="rId3"/>
    <p:sldLayoutId id="2147483673" r:id="rId4"/>
    <p:sldLayoutId id="2147483671" r:id="rId5"/>
    <p:sldLayoutId id="2147483672" r:id="rId6"/>
  </p:sldLayoutIdLst>
  <p:hf hdr="0" ftr="0" dt="0"/>
  <p:txStyles>
    <p:titleStyle>
      <a:lvl1pPr algn="l" defTabSz="914400" rtl="0" eaLnBrk="1" latinLnBrk="0" hangingPunct="1">
        <a:spcBef>
          <a:spcPct val="0"/>
        </a:spcBef>
        <a:buNone/>
        <a:defRPr sz="2400" b="1" i="0" kern="1200">
          <a:solidFill>
            <a:schemeClr val="bg2"/>
          </a:solidFill>
          <a:latin typeface="Arial" panose="020B0604020202020204" pitchFamily="34" charset="0"/>
          <a:ea typeface="+mj-ea"/>
          <a:cs typeface="Arial" pitchFamily="34" charset="0"/>
        </a:defRPr>
      </a:lvl1pPr>
    </p:titleStyle>
    <p:bodyStyle>
      <a:lvl1pPr marL="169863" indent="-169863" algn="l" defTabSz="914400" rtl="0" eaLnBrk="1" latinLnBrk="0" hangingPunct="1">
        <a:spcBef>
          <a:spcPts val="0"/>
        </a:spcBef>
        <a:spcAft>
          <a:spcPts val="600"/>
        </a:spcAft>
        <a:buFont typeface="Arial" pitchFamily="34" charset="0"/>
        <a:buChar char="•"/>
        <a:defRPr sz="2000" b="1" i="0" kern="1200">
          <a:solidFill>
            <a:schemeClr val="bg2"/>
          </a:solidFill>
          <a:latin typeface="Arial" panose="020B0604020202020204" pitchFamily="34" charset="0"/>
          <a:ea typeface="+mn-ea"/>
          <a:cs typeface="Arial" pitchFamily="34" charset="0"/>
        </a:defRPr>
      </a:lvl1pPr>
      <a:lvl2pPr marL="398463" indent="-166688" algn="l" defTabSz="914400" rtl="0" eaLnBrk="1" latinLnBrk="0" hangingPunct="1">
        <a:spcBef>
          <a:spcPts val="0"/>
        </a:spcBef>
        <a:spcAft>
          <a:spcPts val="600"/>
        </a:spcAft>
        <a:buFont typeface="Arial" pitchFamily="34" charset="0"/>
        <a:buChar char="•"/>
        <a:defRPr sz="2000" b="0" i="0" kern="1200">
          <a:solidFill>
            <a:schemeClr val="bg2"/>
          </a:solidFill>
          <a:latin typeface="Arial" panose="020B0604020202020204" pitchFamily="34" charset="0"/>
          <a:ea typeface="+mn-ea"/>
          <a:cs typeface="Arial" pitchFamily="34" charset="0"/>
        </a:defRPr>
      </a:lvl2pPr>
      <a:lvl3pPr marL="630238" indent="-173038" algn="l" defTabSz="914400" rtl="0" eaLnBrk="1" latinLnBrk="0" hangingPunct="1">
        <a:spcBef>
          <a:spcPts val="0"/>
        </a:spcBef>
        <a:spcAft>
          <a:spcPts val="600"/>
        </a:spcAft>
        <a:buFont typeface="Arial" pitchFamily="34" charset="0"/>
        <a:buChar char="•"/>
        <a:defRPr sz="2000" b="0" i="0" kern="1200">
          <a:solidFill>
            <a:schemeClr val="bg2"/>
          </a:solidFill>
          <a:latin typeface="Arial" panose="020B0604020202020204" pitchFamily="34" charset="0"/>
          <a:ea typeface="+mn-ea"/>
          <a:cs typeface="Arial" pitchFamily="34" charset="0"/>
        </a:defRPr>
      </a:lvl3pPr>
      <a:lvl4pPr marL="857250" indent="-168275" algn="l" defTabSz="914400" rtl="0" eaLnBrk="1" latinLnBrk="0" hangingPunct="1">
        <a:spcBef>
          <a:spcPts val="0"/>
        </a:spcBef>
        <a:spcAft>
          <a:spcPts val="600"/>
        </a:spcAft>
        <a:buFont typeface="Arial" pitchFamily="34" charset="0"/>
        <a:buChar char="•"/>
        <a:defRPr sz="1400" b="0" i="0" kern="1200">
          <a:solidFill>
            <a:schemeClr val="bg2"/>
          </a:solidFill>
          <a:latin typeface="Arial" panose="020B0604020202020204" pitchFamily="34" charset="0"/>
          <a:ea typeface="+mn-ea"/>
          <a:cs typeface="Arial" pitchFamily="34" charset="0"/>
        </a:defRPr>
      </a:lvl4pPr>
      <a:lvl5pPr marL="1084263" indent="-169863" algn="l" defTabSz="914400" rtl="0" eaLnBrk="1" latinLnBrk="0" hangingPunct="1">
        <a:spcBef>
          <a:spcPts val="0"/>
        </a:spcBef>
        <a:spcAft>
          <a:spcPts val="600"/>
        </a:spcAft>
        <a:buFont typeface="Arial" pitchFamily="34" charset="0"/>
        <a:buChar char="•"/>
        <a:defRPr sz="1400" b="0" i="0" kern="1200">
          <a:solidFill>
            <a:schemeClr val="bg2"/>
          </a:solidFill>
          <a:latin typeface="Arial" panose="020B0604020202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383EB1-FB42-1737-9DF6-812F6F0D8F0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6EFC34-8325-4D43-E7C1-C7D836FA094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8EF1F-BCF0-5EA7-BABE-FE56F357BAD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B27FCB0-4C0F-4A4C-85E1-0A875F990E58}" type="datetimeFigureOut">
              <a:rPr lang="en-US" smtClean="0"/>
              <a:t>6/5/2023</a:t>
            </a:fld>
            <a:endParaRPr lang="en-US"/>
          </a:p>
        </p:txBody>
      </p:sp>
      <p:sp>
        <p:nvSpPr>
          <p:cNvPr id="5" name="Footer Placeholder 4">
            <a:extLst>
              <a:ext uri="{FF2B5EF4-FFF2-40B4-BE49-F238E27FC236}">
                <a16:creationId xmlns:a16="http://schemas.microsoft.com/office/drawing/2014/main" id="{50EADEDA-CE07-B35F-4871-F258F15CCD7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FB9BF6-24CF-816B-F581-7788CEFB8E9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BDB0ED6-E0F1-40F7-891A-FC794AD82E15}" type="slidenum">
              <a:rPr lang="en-US" smtClean="0"/>
              <a:t>‹#›</a:t>
            </a:fld>
            <a:endParaRPr lang="en-US"/>
          </a:p>
        </p:txBody>
      </p:sp>
    </p:spTree>
    <p:extLst>
      <p:ext uri="{BB962C8B-B14F-4D97-AF65-F5344CB8AC3E}">
        <p14:creationId xmlns:p14="http://schemas.microsoft.com/office/powerpoint/2010/main" val="267489958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gif"/><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www.educba.com/what-is-supervised-learning/" TargetMode="External"/><Relationship Id="rId2" Type="http://schemas.openxmlformats.org/officeDocument/2006/relationships/hyperlink" Target="https://developer.nvidia.com/blog/automatically-segmenting-brain-tumors-with-ai/" TargetMode="External"/><Relationship Id="rId1" Type="http://schemas.openxmlformats.org/officeDocument/2006/relationships/slideLayout" Target="../slideLayouts/slideLayout2.xml"/><Relationship Id="rId4" Type="http://schemas.openxmlformats.org/officeDocument/2006/relationships/hyperlink" Target="https://mdpi.com/1424-8220/23/6/308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C91E-5005-E442-9FC4-9800B699F2C7}"/>
              </a:ext>
            </a:extLst>
          </p:cNvPr>
          <p:cNvSpPr>
            <a:spLocks noGrp="1"/>
          </p:cNvSpPr>
          <p:nvPr>
            <p:ph type="ctrTitle"/>
          </p:nvPr>
        </p:nvSpPr>
        <p:spPr>
          <a:xfrm>
            <a:off x="866054" y="2208107"/>
            <a:ext cx="6424612" cy="677108"/>
          </a:xfrm>
        </p:spPr>
        <p:txBody>
          <a:bodyPr/>
          <a:lstStyle/>
          <a:p>
            <a:pPr algn="ctr"/>
            <a:r>
              <a:rPr lang="en-US" sz="4400" dirty="0">
                <a:latin typeface="Segoe UI" panose="020B0502040204020203" pitchFamily="34" charset="0"/>
              </a:rPr>
              <a:t>AI/ML </a:t>
            </a:r>
            <a:r>
              <a:rPr lang="en-US" sz="4400" b="1" i="0" dirty="0">
                <a:effectLst/>
                <a:latin typeface="Segoe UI" panose="020B0502040204020203" pitchFamily="34" charset="0"/>
              </a:rPr>
              <a:t>Bootcamp 2023</a:t>
            </a:r>
            <a:endParaRPr lang="en-US" sz="4400" dirty="0"/>
          </a:p>
        </p:txBody>
      </p:sp>
      <p:sp>
        <p:nvSpPr>
          <p:cNvPr id="5" name="Subtitle 2">
            <a:extLst>
              <a:ext uri="{FF2B5EF4-FFF2-40B4-BE49-F238E27FC236}">
                <a16:creationId xmlns:a16="http://schemas.microsoft.com/office/drawing/2014/main" id="{9C0A7D68-EEDB-EA49-AA4B-86E28DA6386C}"/>
              </a:ext>
            </a:extLst>
          </p:cNvPr>
          <p:cNvSpPr txBox="1">
            <a:spLocks/>
          </p:cNvSpPr>
          <p:nvPr/>
        </p:nvSpPr>
        <p:spPr>
          <a:xfrm>
            <a:off x="1166216" y="4784894"/>
            <a:ext cx="3574916" cy="159029"/>
          </a:xfrm>
          <a:prstGeom prst="rect">
            <a:avLst/>
          </a:prstGeom>
        </p:spPr>
        <p:txBody>
          <a:bodyPr vert="horz" wrap="square" lIns="0" tIns="0" rIns="0" bIns="0" rtlCol="0">
            <a:spAutoFit/>
          </a:bodyPr>
          <a:lstStyle>
            <a:lvl1pPr marL="0" indent="0" algn="l" defTabSz="914400" rtl="0" eaLnBrk="1" latinLnBrk="0" hangingPunct="1">
              <a:spcBef>
                <a:spcPts val="0"/>
              </a:spcBef>
              <a:spcAft>
                <a:spcPts val="600"/>
              </a:spcAft>
              <a:buFont typeface="Arial" pitchFamily="34" charset="0"/>
              <a:buNone/>
              <a:defRPr sz="1800" b="1" i="0" kern="1200">
                <a:solidFill>
                  <a:schemeClr val="bg1"/>
                </a:solidFill>
                <a:latin typeface="Avenir LT Std 65 Medium" panose="020B0803020203020204" pitchFamily="34" charset="0"/>
                <a:ea typeface="+mn-ea"/>
                <a:cs typeface="Arial" pitchFamily="34" charset="0"/>
              </a:defRPr>
            </a:lvl1pPr>
            <a:lvl2pPr marL="457200" indent="0" algn="ctr" defTabSz="914400" rtl="0" eaLnBrk="1" latinLnBrk="0" hangingPunct="1">
              <a:spcBef>
                <a:spcPts val="0"/>
              </a:spcBef>
              <a:spcAft>
                <a:spcPts val="600"/>
              </a:spcAft>
              <a:buFont typeface="Arial" pitchFamily="34" charset="0"/>
              <a:buNone/>
              <a:defRPr sz="2000" b="0" i="0" kern="1200">
                <a:solidFill>
                  <a:schemeClr val="tx1">
                    <a:tint val="75000"/>
                  </a:schemeClr>
                </a:solidFill>
                <a:latin typeface="Avenir Book" panose="02000503020000020003" pitchFamily="2" charset="0"/>
                <a:ea typeface="+mn-ea"/>
                <a:cs typeface="Arial" pitchFamily="34" charset="0"/>
              </a:defRPr>
            </a:lvl2pPr>
            <a:lvl3pPr marL="914400" indent="0" algn="ctr" defTabSz="914400" rtl="0" eaLnBrk="1" latinLnBrk="0" hangingPunct="1">
              <a:spcBef>
                <a:spcPts val="0"/>
              </a:spcBef>
              <a:spcAft>
                <a:spcPts val="600"/>
              </a:spcAft>
              <a:buFont typeface="Arial" pitchFamily="34" charset="0"/>
              <a:buNone/>
              <a:defRPr sz="2000" b="0" i="0" kern="1200">
                <a:solidFill>
                  <a:schemeClr val="tx1">
                    <a:tint val="75000"/>
                  </a:schemeClr>
                </a:solidFill>
                <a:latin typeface="Avenir Light" panose="020B0402020203020204" pitchFamily="34" charset="77"/>
                <a:ea typeface="+mn-ea"/>
                <a:cs typeface="Arial" pitchFamily="34" charset="0"/>
              </a:defRPr>
            </a:lvl3pPr>
            <a:lvl4pPr marL="1371600" indent="0" algn="ctr" defTabSz="914400" rtl="0" eaLnBrk="1" latinLnBrk="0" hangingPunct="1">
              <a:spcBef>
                <a:spcPts val="0"/>
              </a:spcBef>
              <a:spcAft>
                <a:spcPts val="600"/>
              </a:spcAft>
              <a:buFont typeface="Arial" pitchFamily="34" charset="0"/>
              <a:buNone/>
              <a:defRPr sz="1400" b="0" i="0" kern="1200">
                <a:solidFill>
                  <a:schemeClr val="tx1">
                    <a:tint val="75000"/>
                  </a:schemeClr>
                </a:solidFill>
                <a:latin typeface="Avenir Light" panose="020B0402020203020204" pitchFamily="34" charset="77"/>
                <a:ea typeface="+mn-ea"/>
                <a:cs typeface="Arial" pitchFamily="34" charset="0"/>
              </a:defRPr>
            </a:lvl4pPr>
            <a:lvl5pPr marL="1828800" indent="0" algn="ctr" defTabSz="914400" rtl="0" eaLnBrk="1" latinLnBrk="0" hangingPunct="1">
              <a:spcBef>
                <a:spcPts val="0"/>
              </a:spcBef>
              <a:spcAft>
                <a:spcPts val="600"/>
              </a:spcAft>
              <a:buFont typeface="Arial" pitchFamily="34" charset="0"/>
              <a:buNone/>
              <a:defRPr sz="1400" b="0" i="0" kern="1200">
                <a:solidFill>
                  <a:schemeClr val="tx1">
                    <a:tint val="75000"/>
                  </a:schemeClr>
                </a:solidFill>
                <a:latin typeface="Avenir Light" panose="020B0402020203020204" pitchFamily="34" charset="77"/>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000" b="0" i="0" dirty="0">
                <a:latin typeface="Avenir Light" panose="020B0402020203020204" pitchFamily="34" charset="77"/>
              </a:rPr>
              <a:t>school.wakehealth.edu/wfbmi           @WFBMI</a:t>
            </a:r>
          </a:p>
        </p:txBody>
      </p:sp>
      <p:pic>
        <p:nvPicPr>
          <p:cNvPr id="7" name="Picture 6">
            <a:extLst>
              <a:ext uri="{FF2B5EF4-FFF2-40B4-BE49-F238E27FC236}">
                <a16:creationId xmlns:a16="http://schemas.microsoft.com/office/drawing/2014/main" id="{D77B0169-72CE-1D49-9ABA-50A3B9CF9C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411" y="4780805"/>
            <a:ext cx="159029" cy="159029"/>
          </a:xfrm>
          <a:prstGeom prst="rect">
            <a:avLst/>
          </a:prstGeom>
        </p:spPr>
      </p:pic>
    </p:spTree>
    <p:extLst>
      <p:ext uri="{BB962C8B-B14F-4D97-AF65-F5344CB8AC3E}">
        <p14:creationId xmlns:p14="http://schemas.microsoft.com/office/powerpoint/2010/main" val="447187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C4BE5E6-2BD1-34D5-1229-1BB9201333D7}"/>
              </a:ext>
            </a:extLst>
          </p:cNvPr>
          <p:cNvPicPr>
            <a:picLocks noChangeAspect="1"/>
          </p:cNvPicPr>
          <p:nvPr/>
        </p:nvPicPr>
        <p:blipFill>
          <a:blip r:embed="rId2"/>
          <a:stretch>
            <a:fillRect/>
          </a:stretch>
        </p:blipFill>
        <p:spPr>
          <a:xfrm>
            <a:off x="1395332" y="848865"/>
            <a:ext cx="6002599" cy="3789520"/>
          </a:xfrm>
          <a:prstGeom prst="rect">
            <a:avLst/>
          </a:prstGeom>
        </p:spPr>
      </p:pic>
      <p:sp>
        <p:nvSpPr>
          <p:cNvPr id="2" name="Rectangle 1">
            <a:extLst>
              <a:ext uri="{FF2B5EF4-FFF2-40B4-BE49-F238E27FC236}">
                <a16:creationId xmlns:a16="http://schemas.microsoft.com/office/drawing/2014/main" id="{1B1579D8-F2DF-E9FC-9E09-72F4F9CC5022}"/>
              </a:ext>
            </a:extLst>
          </p:cNvPr>
          <p:cNvSpPr/>
          <p:nvPr/>
        </p:nvSpPr>
        <p:spPr>
          <a:xfrm>
            <a:off x="6039500" y="239486"/>
            <a:ext cx="99258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Entropy:</a:t>
            </a:r>
          </a:p>
        </p:txBody>
      </p:sp>
    </p:spTree>
    <p:extLst>
      <p:ext uri="{BB962C8B-B14F-4D97-AF65-F5344CB8AC3E}">
        <p14:creationId xmlns:p14="http://schemas.microsoft.com/office/powerpoint/2010/main" val="1590125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F70C9E-4E6B-8B47-D838-5365387893C9}"/>
              </a:ext>
            </a:extLst>
          </p:cNvPr>
          <p:cNvPicPr>
            <a:picLocks noChangeAspect="1"/>
          </p:cNvPicPr>
          <p:nvPr/>
        </p:nvPicPr>
        <p:blipFill>
          <a:blip r:embed="rId2"/>
          <a:stretch>
            <a:fillRect/>
          </a:stretch>
        </p:blipFill>
        <p:spPr>
          <a:xfrm>
            <a:off x="1763598" y="713449"/>
            <a:ext cx="5616803" cy="1758152"/>
          </a:xfrm>
          <a:prstGeom prst="rect">
            <a:avLst/>
          </a:prstGeom>
        </p:spPr>
      </p:pic>
      <p:pic>
        <p:nvPicPr>
          <p:cNvPr id="3" name="Picture 2">
            <a:extLst>
              <a:ext uri="{FF2B5EF4-FFF2-40B4-BE49-F238E27FC236}">
                <a16:creationId xmlns:a16="http://schemas.microsoft.com/office/drawing/2014/main" id="{9D10EF8F-8EFA-F5DA-FC7D-05E665B36D6B}"/>
              </a:ext>
            </a:extLst>
          </p:cNvPr>
          <p:cNvPicPr>
            <a:picLocks noChangeAspect="1"/>
          </p:cNvPicPr>
          <p:nvPr/>
        </p:nvPicPr>
        <p:blipFill>
          <a:blip r:embed="rId3"/>
          <a:stretch>
            <a:fillRect/>
          </a:stretch>
        </p:blipFill>
        <p:spPr>
          <a:xfrm>
            <a:off x="2591838" y="2481888"/>
            <a:ext cx="3786151" cy="2606432"/>
          </a:xfrm>
          <a:prstGeom prst="rect">
            <a:avLst/>
          </a:prstGeom>
        </p:spPr>
      </p:pic>
      <p:sp>
        <p:nvSpPr>
          <p:cNvPr id="6" name="Rectangle 5">
            <a:extLst>
              <a:ext uri="{FF2B5EF4-FFF2-40B4-BE49-F238E27FC236}">
                <a16:creationId xmlns:a16="http://schemas.microsoft.com/office/drawing/2014/main" id="{9439AEA9-A7DC-7C50-55A1-570A1E73017D}"/>
              </a:ext>
            </a:extLst>
          </p:cNvPr>
          <p:cNvSpPr/>
          <p:nvPr/>
        </p:nvSpPr>
        <p:spPr>
          <a:xfrm>
            <a:off x="1484811" y="1169453"/>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C2E6E5-111B-B274-7629-65F16845A829}"/>
              </a:ext>
            </a:extLst>
          </p:cNvPr>
          <p:cNvSpPr/>
          <p:nvPr/>
        </p:nvSpPr>
        <p:spPr>
          <a:xfrm>
            <a:off x="1484811" y="1625456"/>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0480F1-3FA4-A4A8-F8F6-A7B0AB5B8B4B}"/>
              </a:ext>
            </a:extLst>
          </p:cNvPr>
          <p:cNvSpPr/>
          <p:nvPr/>
        </p:nvSpPr>
        <p:spPr>
          <a:xfrm>
            <a:off x="1484811" y="951739"/>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BE72E7-700A-8184-F951-66A72191B2B2}"/>
              </a:ext>
            </a:extLst>
          </p:cNvPr>
          <p:cNvSpPr/>
          <p:nvPr/>
        </p:nvSpPr>
        <p:spPr>
          <a:xfrm>
            <a:off x="1484811" y="1397454"/>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A1C2A1-8962-A929-2B04-5D5E0EB9CBB9}"/>
              </a:ext>
            </a:extLst>
          </p:cNvPr>
          <p:cNvSpPr/>
          <p:nvPr/>
        </p:nvSpPr>
        <p:spPr>
          <a:xfrm>
            <a:off x="1484811" y="1843170"/>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9C415E-B173-73C1-7149-1EC0A4979199}"/>
              </a:ext>
            </a:extLst>
          </p:cNvPr>
          <p:cNvSpPr/>
          <p:nvPr/>
        </p:nvSpPr>
        <p:spPr>
          <a:xfrm>
            <a:off x="3805646" y="627235"/>
            <a:ext cx="679268" cy="1758152"/>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A408709E-58A8-3291-DFC2-3BEA6FD92C14}"/>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468651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F70C9E-4E6B-8B47-D838-5365387893C9}"/>
              </a:ext>
            </a:extLst>
          </p:cNvPr>
          <p:cNvPicPr>
            <a:picLocks noChangeAspect="1"/>
          </p:cNvPicPr>
          <p:nvPr/>
        </p:nvPicPr>
        <p:blipFill>
          <a:blip r:embed="rId2"/>
          <a:stretch>
            <a:fillRect/>
          </a:stretch>
        </p:blipFill>
        <p:spPr>
          <a:xfrm>
            <a:off x="1763598" y="713449"/>
            <a:ext cx="5616803" cy="1758152"/>
          </a:xfrm>
          <a:prstGeom prst="rect">
            <a:avLst/>
          </a:prstGeom>
        </p:spPr>
      </p:pic>
      <p:pic>
        <p:nvPicPr>
          <p:cNvPr id="5" name="Picture 4">
            <a:extLst>
              <a:ext uri="{FF2B5EF4-FFF2-40B4-BE49-F238E27FC236}">
                <a16:creationId xmlns:a16="http://schemas.microsoft.com/office/drawing/2014/main" id="{904E9469-1F3E-3A05-E218-8AA6D1184159}"/>
              </a:ext>
            </a:extLst>
          </p:cNvPr>
          <p:cNvPicPr>
            <a:picLocks noChangeAspect="1"/>
          </p:cNvPicPr>
          <p:nvPr/>
        </p:nvPicPr>
        <p:blipFill>
          <a:blip r:embed="rId3"/>
          <a:stretch>
            <a:fillRect/>
          </a:stretch>
        </p:blipFill>
        <p:spPr>
          <a:xfrm>
            <a:off x="2550855" y="2536688"/>
            <a:ext cx="3884779" cy="2606812"/>
          </a:xfrm>
          <a:prstGeom prst="rect">
            <a:avLst/>
          </a:prstGeom>
        </p:spPr>
      </p:pic>
      <p:sp>
        <p:nvSpPr>
          <p:cNvPr id="7" name="Rectangle 6">
            <a:extLst>
              <a:ext uri="{FF2B5EF4-FFF2-40B4-BE49-F238E27FC236}">
                <a16:creationId xmlns:a16="http://schemas.microsoft.com/office/drawing/2014/main" id="{2F0C7455-D3B9-E7CB-8C25-418267323D5F}"/>
              </a:ext>
            </a:extLst>
          </p:cNvPr>
          <p:cNvSpPr/>
          <p:nvPr/>
        </p:nvSpPr>
        <p:spPr>
          <a:xfrm>
            <a:off x="1484811" y="1169453"/>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15D712-7E3B-A741-A673-F5E25796EB20}"/>
              </a:ext>
            </a:extLst>
          </p:cNvPr>
          <p:cNvSpPr/>
          <p:nvPr/>
        </p:nvSpPr>
        <p:spPr>
          <a:xfrm>
            <a:off x="1484811" y="1625456"/>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93D35E-AE80-0D0E-602C-94D3C922052A}"/>
              </a:ext>
            </a:extLst>
          </p:cNvPr>
          <p:cNvSpPr/>
          <p:nvPr/>
        </p:nvSpPr>
        <p:spPr>
          <a:xfrm>
            <a:off x="1484811" y="951739"/>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A10C56-AE62-42C7-55DB-FA7853930E4E}"/>
              </a:ext>
            </a:extLst>
          </p:cNvPr>
          <p:cNvSpPr/>
          <p:nvPr/>
        </p:nvSpPr>
        <p:spPr>
          <a:xfrm>
            <a:off x="1484811" y="1397454"/>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22E0BC-B5B3-CDEB-21FC-2218C991C2A9}"/>
              </a:ext>
            </a:extLst>
          </p:cNvPr>
          <p:cNvSpPr/>
          <p:nvPr/>
        </p:nvSpPr>
        <p:spPr>
          <a:xfrm>
            <a:off x="1484811" y="1843170"/>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B4337B-42CB-B4C0-1852-5B3CC8E7F4C0}"/>
              </a:ext>
            </a:extLst>
          </p:cNvPr>
          <p:cNvSpPr/>
          <p:nvPr/>
        </p:nvSpPr>
        <p:spPr>
          <a:xfrm>
            <a:off x="6065520" y="648362"/>
            <a:ext cx="648789" cy="1758152"/>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1859410A-DD0D-F0A0-E9D2-8275C7BFEDE3}"/>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141084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F70C9E-4E6B-8B47-D838-5365387893C9}"/>
              </a:ext>
            </a:extLst>
          </p:cNvPr>
          <p:cNvPicPr>
            <a:picLocks noChangeAspect="1"/>
          </p:cNvPicPr>
          <p:nvPr/>
        </p:nvPicPr>
        <p:blipFill>
          <a:blip r:embed="rId2"/>
          <a:stretch>
            <a:fillRect/>
          </a:stretch>
        </p:blipFill>
        <p:spPr>
          <a:xfrm>
            <a:off x="1763598" y="713449"/>
            <a:ext cx="5616803" cy="1758152"/>
          </a:xfrm>
          <a:prstGeom prst="rect">
            <a:avLst/>
          </a:prstGeom>
        </p:spPr>
      </p:pic>
      <p:pic>
        <p:nvPicPr>
          <p:cNvPr id="3" name="Picture 2">
            <a:extLst>
              <a:ext uri="{FF2B5EF4-FFF2-40B4-BE49-F238E27FC236}">
                <a16:creationId xmlns:a16="http://schemas.microsoft.com/office/drawing/2014/main" id="{C7053381-E8F3-FF08-C555-8FCC7CBE2CC6}"/>
              </a:ext>
            </a:extLst>
          </p:cNvPr>
          <p:cNvPicPr>
            <a:picLocks noChangeAspect="1"/>
          </p:cNvPicPr>
          <p:nvPr/>
        </p:nvPicPr>
        <p:blipFill>
          <a:blip r:embed="rId3"/>
          <a:stretch>
            <a:fillRect/>
          </a:stretch>
        </p:blipFill>
        <p:spPr>
          <a:xfrm>
            <a:off x="2671221" y="2471601"/>
            <a:ext cx="3912459" cy="2648384"/>
          </a:xfrm>
          <a:prstGeom prst="rect">
            <a:avLst/>
          </a:prstGeom>
        </p:spPr>
      </p:pic>
      <p:sp>
        <p:nvSpPr>
          <p:cNvPr id="6" name="Rectangle 5">
            <a:extLst>
              <a:ext uri="{FF2B5EF4-FFF2-40B4-BE49-F238E27FC236}">
                <a16:creationId xmlns:a16="http://schemas.microsoft.com/office/drawing/2014/main" id="{7B4FB2F4-2863-54E9-0DE9-EDF0DDD07B17}"/>
              </a:ext>
            </a:extLst>
          </p:cNvPr>
          <p:cNvSpPr/>
          <p:nvPr/>
        </p:nvSpPr>
        <p:spPr>
          <a:xfrm>
            <a:off x="2930434" y="662014"/>
            <a:ext cx="888275" cy="1758152"/>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E964CBD2-48F4-F193-E6AC-1EDA03327FF7}"/>
              </a:ext>
            </a:extLst>
          </p:cNvPr>
          <p:cNvSpPr/>
          <p:nvPr/>
        </p:nvSpPr>
        <p:spPr>
          <a:xfrm>
            <a:off x="1484811" y="1169453"/>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6C3587-632D-8DB1-C00C-89DC3DCA528C}"/>
              </a:ext>
            </a:extLst>
          </p:cNvPr>
          <p:cNvSpPr/>
          <p:nvPr/>
        </p:nvSpPr>
        <p:spPr>
          <a:xfrm>
            <a:off x="1484811" y="1625456"/>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1F5837-04EF-42A6-68EB-BBF4983DB1D8}"/>
              </a:ext>
            </a:extLst>
          </p:cNvPr>
          <p:cNvSpPr/>
          <p:nvPr/>
        </p:nvSpPr>
        <p:spPr>
          <a:xfrm>
            <a:off x="1484811" y="951739"/>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201BB3-41D8-22E6-AAEC-F8F24353A1DB}"/>
              </a:ext>
            </a:extLst>
          </p:cNvPr>
          <p:cNvSpPr/>
          <p:nvPr/>
        </p:nvSpPr>
        <p:spPr>
          <a:xfrm>
            <a:off x="1484811" y="1397454"/>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153D85-076B-99E9-C843-CD703C1E3B5C}"/>
              </a:ext>
            </a:extLst>
          </p:cNvPr>
          <p:cNvSpPr/>
          <p:nvPr/>
        </p:nvSpPr>
        <p:spPr>
          <a:xfrm>
            <a:off x="1484811" y="1843170"/>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2C06FD5-0038-AEC8-3DE3-41F6323C7024}"/>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4018914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13A163-DF09-C9D8-08F4-F3964672AD53}"/>
              </a:ext>
            </a:extLst>
          </p:cNvPr>
          <p:cNvPicPr>
            <a:picLocks noChangeAspect="1"/>
          </p:cNvPicPr>
          <p:nvPr/>
        </p:nvPicPr>
        <p:blipFill>
          <a:blip r:embed="rId2"/>
          <a:stretch>
            <a:fillRect/>
          </a:stretch>
        </p:blipFill>
        <p:spPr>
          <a:xfrm>
            <a:off x="1519871" y="868224"/>
            <a:ext cx="5442289" cy="1703526"/>
          </a:xfrm>
          <a:prstGeom prst="rect">
            <a:avLst/>
          </a:prstGeom>
        </p:spPr>
      </p:pic>
      <p:sp>
        <p:nvSpPr>
          <p:cNvPr id="5" name="Rectangle 4">
            <a:extLst>
              <a:ext uri="{FF2B5EF4-FFF2-40B4-BE49-F238E27FC236}">
                <a16:creationId xmlns:a16="http://schemas.microsoft.com/office/drawing/2014/main" id="{053B7A83-011D-5084-C432-9E662409840A}"/>
              </a:ext>
            </a:extLst>
          </p:cNvPr>
          <p:cNvSpPr/>
          <p:nvPr/>
        </p:nvSpPr>
        <p:spPr>
          <a:xfrm>
            <a:off x="6488229" y="2229394"/>
            <a:ext cx="387531" cy="24384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6EC5DA60-B6BA-B9CD-CCC9-3A87BC288331}"/>
              </a:ext>
            </a:extLst>
          </p:cNvPr>
          <p:cNvSpPr/>
          <p:nvPr/>
        </p:nvSpPr>
        <p:spPr>
          <a:xfrm>
            <a:off x="2396397" y="3041903"/>
            <a:ext cx="4285597"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What is your prediction?</a:t>
            </a:r>
          </a:p>
        </p:txBody>
      </p:sp>
      <p:cxnSp>
        <p:nvCxnSpPr>
          <p:cNvPr id="8" name="Straight Arrow Connector 7">
            <a:extLst>
              <a:ext uri="{FF2B5EF4-FFF2-40B4-BE49-F238E27FC236}">
                <a16:creationId xmlns:a16="http://schemas.microsoft.com/office/drawing/2014/main" id="{7ABA1719-864B-3051-3CB8-AB5D950A1EF4}"/>
              </a:ext>
            </a:extLst>
          </p:cNvPr>
          <p:cNvCxnSpPr>
            <a:stCxn id="6" idx="0"/>
            <a:endCxn id="5" idx="1"/>
          </p:cNvCxnSpPr>
          <p:nvPr/>
        </p:nvCxnSpPr>
        <p:spPr>
          <a:xfrm flipV="1">
            <a:off x="4539196" y="2412274"/>
            <a:ext cx="1949033" cy="629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DB5ABCD-1834-0254-52A7-EEAD3BBD4C34}"/>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307566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13A163-DF09-C9D8-08F4-F3964672AD53}"/>
              </a:ext>
            </a:extLst>
          </p:cNvPr>
          <p:cNvPicPr>
            <a:picLocks noChangeAspect="1"/>
          </p:cNvPicPr>
          <p:nvPr/>
        </p:nvPicPr>
        <p:blipFill>
          <a:blip r:embed="rId2"/>
          <a:stretch>
            <a:fillRect/>
          </a:stretch>
        </p:blipFill>
        <p:spPr>
          <a:xfrm>
            <a:off x="1519871" y="868224"/>
            <a:ext cx="5442289" cy="1703526"/>
          </a:xfrm>
          <a:prstGeom prst="rect">
            <a:avLst/>
          </a:prstGeom>
        </p:spPr>
      </p:pic>
      <p:pic>
        <p:nvPicPr>
          <p:cNvPr id="4" name="Picture 3">
            <a:extLst>
              <a:ext uri="{FF2B5EF4-FFF2-40B4-BE49-F238E27FC236}">
                <a16:creationId xmlns:a16="http://schemas.microsoft.com/office/drawing/2014/main" id="{D0E413B0-AF9B-0A66-DE9C-6CA060A13D32}"/>
              </a:ext>
            </a:extLst>
          </p:cNvPr>
          <p:cNvPicPr>
            <a:picLocks noChangeAspect="1"/>
          </p:cNvPicPr>
          <p:nvPr/>
        </p:nvPicPr>
        <p:blipFill>
          <a:blip r:embed="rId3"/>
          <a:stretch>
            <a:fillRect/>
          </a:stretch>
        </p:blipFill>
        <p:spPr>
          <a:xfrm>
            <a:off x="2562630" y="2720046"/>
            <a:ext cx="3816399" cy="2352330"/>
          </a:xfrm>
          <a:prstGeom prst="rect">
            <a:avLst/>
          </a:prstGeom>
        </p:spPr>
      </p:pic>
      <p:sp>
        <p:nvSpPr>
          <p:cNvPr id="3" name="Rectangle 2">
            <a:extLst>
              <a:ext uri="{FF2B5EF4-FFF2-40B4-BE49-F238E27FC236}">
                <a16:creationId xmlns:a16="http://schemas.microsoft.com/office/drawing/2014/main" id="{19072561-39F5-A760-40B1-A62765B8D174}"/>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3800530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53679E-47DB-7ADB-A57B-9DF63BEDBC26}"/>
              </a:ext>
            </a:extLst>
          </p:cNvPr>
          <p:cNvSpPr txBox="1"/>
          <p:nvPr/>
        </p:nvSpPr>
        <p:spPr>
          <a:xfrm>
            <a:off x="200297" y="742294"/>
            <a:ext cx="8743405" cy="369332"/>
          </a:xfrm>
          <a:prstGeom prst="rect">
            <a:avLst/>
          </a:prstGeom>
          <a:noFill/>
        </p:spPr>
        <p:txBody>
          <a:bodyPr wrap="square">
            <a:spAutoFit/>
          </a:bodyPr>
          <a:lstStyle/>
          <a:p>
            <a:r>
              <a:rPr lang="en-US" dirty="0">
                <a:solidFill>
                  <a:srgbClr val="374151"/>
                </a:solidFill>
                <a:latin typeface="Times New Roman" panose="02020603050405020304" pitchFamily="18" charset="0"/>
                <a:cs typeface="Times New Roman" panose="02020603050405020304" pitchFamily="18" charset="0"/>
              </a:rPr>
              <a:t>E</a:t>
            </a:r>
            <a:r>
              <a:rPr lang="en-US" b="0" i="0" dirty="0">
                <a:solidFill>
                  <a:srgbClr val="374151"/>
                </a:solidFill>
                <a:effectLst/>
                <a:latin typeface="Times New Roman" panose="02020603050405020304" pitchFamily="18" charset="0"/>
                <a:cs typeface="Times New Roman" panose="02020603050405020304" pitchFamily="18" charset="0"/>
              </a:rPr>
              <a:t>xample of creating a larger dataset and splitting it into training, validation, and test sets:</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FF69C2B-B51D-781C-C0B3-8BEFB27C02C1}"/>
              </a:ext>
            </a:extLst>
          </p:cNvPr>
          <p:cNvPicPr>
            <a:picLocks noChangeAspect="1"/>
          </p:cNvPicPr>
          <p:nvPr/>
        </p:nvPicPr>
        <p:blipFill>
          <a:blip r:embed="rId2"/>
          <a:stretch>
            <a:fillRect/>
          </a:stretch>
        </p:blipFill>
        <p:spPr>
          <a:xfrm>
            <a:off x="1158240" y="1246326"/>
            <a:ext cx="6827520" cy="3695757"/>
          </a:xfrm>
          <a:prstGeom prst="rect">
            <a:avLst/>
          </a:prstGeom>
        </p:spPr>
      </p:pic>
      <p:sp>
        <p:nvSpPr>
          <p:cNvPr id="2" name="Rectangle 1">
            <a:extLst>
              <a:ext uri="{FF2B5EF4-FFF2-40B4-BE49-F238E27FC236}">
                <a16:creationId xmlns:a16="http://schemas.microsoft.com/office/drawing/2014/main" id="{1B27BC78-CEB7-3FBA-B2CC-48699EF70942}"/>
              </a:ext>
            </a:extLst>
          </p:cNvPr>
          <p:cNvSpPr/>
          <p:nvPr/>
        </p:nvSpPr>
        <p:spPr>
          <a:xfrm>
            <a:off x="5091389" y="239486"/>
            <a:ext cx="288880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a:t>
            </a:r>
          </a:p>
        </p:txBody>
      </p:sp>
    </p:spTree>
    <p:extLst>
      <p:ext uri="{BB962C8B-B14F-4D97-AF65-F5344CB8AC3E}">
        <p14:creationId xmlns:p14="http://schemas.microsoft.com/office/powerpoint/2010/main" val="2895474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53679E-47DB-7ADB-A57B-9DF63BEDBC26}"/>
              </a:ext>
            </a:extLst>
          </p:cNvPr>
          <p:cNvSpPr txBox="1"/>
          <p:nvPr/>
        </p:nvSpPr>
        <p:spPr>
          <a:xfrm>
            <a:off x="200297" y="742294"/>
            <a:ext cx="8743405" cy="369332"/>
          </a:xfrm>
          <a:prstGeom prst="rect">
            <a:avLst/>
          </a:prstGeom>
          <a:noFill/>
        </p:spPr>
        <p:txBody>
          <a:bodyPr wrap="square">
            <a:spAutoFit/>
          </a:bodyPr>
          <a:lstStyle/>
          <a:p>
            <a:r>
              <a:rPr lang="en-US" dirty="0">
                <a:solidFill>
                  <a:srgbClr val="374151"/>
                </a:solidFill>
                <a:latin typeface="Times New Roman" panose="02020603050405020304" pitchFamily="18" charset="0"/>
                <a:cs typeface="Times New Roman" panose="02020603050405020304" pitchFamily="18" charset="0"/>
              </a:rPr>
              <a:t>E</a:t>
            </a:r>
            <a:r>
              <a:rPr lang="en-US" b="0" i="0" dirty="0">
                <a:solidFill>
                  <a:srgbClr val="374151"/>
                </a:solidFill>
                <a:effectLst/>
                <a:latin typeface="Times New Roman" panose="02020603050405020304" pitchFamily="18" charset="0"/>
                <a:cs typeface="Times New Roman" panose="02020603050405020304" pitchFamily="18" charset="0"/>
              </a:rPr>
              <a:t>xample of creating a larger dataset and splitting it into training, validation, and test sets:</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F96EA0-37B2-EAD3-6A75-45B9C83DBF8B}"/>
              </a:ext>
            </a:extLst>
          </p:cNvPr>
          <p:cNvPicPr>
            <a:picLocks noChangeAspect="1"/>
          </p:cNvPicPr>
          <p:nvPr/>
        </p:nvPicPr>
        <p:blipFill>
          <a:blip r:embed="rId2"/>
          <a:stretch>
            <a:fillRect/>
          </a:stretch>
        </p:blipFill>
        <p:spPr>
          <a:xfrm>
            <a:off x="1207654" y="1220348"/>
            <a:ext cx="5267169" cy="3727209"/>
          </a:xfrm>
          <a:prstGeom prst="rect">
            <a:avLst/>
          </a:prstGeom>
        </p:spPr>
      </p:pic>
      <p:sp>
        <p:nvSpPr>
          <p:cNvPr id="2" name="Rectangle 1">
            <a:extLst>
              <a:ext uri="{FF2B5EF4-FFF2-40B4-BE49-F238E27FC236}">
                <a16:creationId xmlns:a16="http://schemas.microsoft.com/office/drawing/2014/main" id="{03D10041-A1CA-BE27-7955-83822D7340EE}"/>
              </a:ext>
            </a:extLst>
          </p:cNvPr>
          <p:cNvSpPr/>
          <p:nvPr/>
        </p:nvSpPr>
        <p:spPr>
          <a:xfrm>
            <a:off x="5091389" y="239486"/>
            <a:ext cx="288880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a:t>
            </a:r>
          </a:p>
        </p:txBody>
      </p:sp>
    </p:spTree>
    <p:extLst>
      <p:ext uri="{BB962C8B-B14F-4D97-AF65-F5344CB8AC3E}">
        <p14:creationId xmlns:p14="http://schemas.microsoft.com/office/powerpoint/2010/main" val="3049487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80AC0D-02BB-B5F2-81D4-5F284DC6CE49}"/>
              </a:ext>
            </a:extLst>
          </p:cNvPr>
          <p:cNvPicPr>
            <a:picLocks noChangeAspect="1"/>
          </p:cNvPicPr>
          <p:nvPr/>
        </p:nvPicPr>
        <p:blipFill>
          <a:blip r:embed="rId2"/>
          <a:stretch>
            <a:fillRect/>
          </a:stretch>
        </p:blipFill>
        <p:spPr>
          <a:xfrm>
            <a:off x="1440452" y="1866164"/>
            <a:ext cx="5043080" cy="3144645"/>
          </a:xfrm>
          <a:prstGeom prst="rect">
            <a:avLst/>
          </a:prstGeom>
        </p:spPr>
      </p:pic>
      <p:pic>
        <p:nvPicPr>
          <p:cNvPr id="5" name="Picture 4">
            <a:extLst>
              <a:ext uri="{FF2B5EF4-FFF2-40B4-BE49-F238E27FC236}">
                <a16:creationId xmlns:a16="http://schemas.microsoft.com/office/drawing/2014/main" id="{AD6B194F-F6A0-D832-6234-AFA9B8694AB4}"/>
              </a:ext>
            </a:extLst>
          </p:cNvPr>
          <p:cNvPicPr>
            <a:picLocks noChangeAspect="1"/>
          </p:cNvPicPr>
          <p:nvPr/>
        </p:nvPicPr>
        <p:blipFill>
          <a:blip r:embed="rId3"/>
          <a:stretch>
            <a:fillRect/>
          </a:stretch>
        </p:blipFill>
        <p:spPr>
          <a:xfrm>
            <a:off x="968823" y="837023"/>
            <a:ext cx="5986337" cy="1029141"/>
          </a:xfrm>
          <a:prstGeom prst="rect">
            <a:avLst/>
          </a:prstGeom>
        </p:spPr>
      </p:pic>
      <p:sp>
        <p:nvSpPr>
          <p:cNvPr id="2" name="Rectangle 1">
            <a:extLst>
              <a:ext uri="{FF2B5EF4-FFF2-40B4-BE49-F238E27FC236}">
                <a16:creationId xmlns:a16="http://schemas.microsoft.com/office/drawing/2014/main" id="{11A9168C-9B4F-65A2-E334-0440C0967598}"/>
              </a:ext>
            </a:extLst>
          </p:cNvPr>
          <p:cNvSpPr/>
          <p:nvPr/>
        </p:nvSpPr>
        <p:spPr>
          <a:xfrm>
            <a:off x="5091389" y="239486"/>
            <a:ext cx="288880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a:t>
            </a:r>
          </a:p>
        </p:txBody>
      </p:sp>
    </p:spTree>
    <p:extLst>
      <p:ext uri="{BB962C8B-B14F-4D97-AF65-F5344CB8AC3E}">
        <p14:creationId xmlns:p14="http://schemas.microsoft.com/office/powerpoint/2010/main" val="2014263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AD9904-FEA7-0A04-6C1D-BC7AC4B94B66}"/>
              </a:ext>
            </a:extLst>
          </p:cNvPr>
          <p:cNvPicPr>
            <a:picLocks noChangeAspect="1"/>
          </p:cNvPicPr>
          <p:nvPr/>
        </p:nvPicPr>
        <p:blipFill>
          <a:blip r:embed="rId2"/>
          <a:stretch>
            <a:fillRect/>
          </a:stretch>
        </p:blipFill>
        <p:spPr>
          <a:xfrm>
            <a:off x="1770769" y="880535"/>
            <a:ext cx="4817266" cy="4062668"/>
          </a:xfrm>
          <a:prstGeom prst="rect">
            <a:avLst/>
          </a:prstGeom>
        </p:spPr>
      </p:pic>
      <p:sp>
        <p:nvSpPr>
          <p:cNvPr id="2" name="Rectangle 1">
            <a:extLst>
              <a:ext uri="{FF2B5EF4-FFF2-40B4-BE49-F238E27FC236}">
                <a16:creationId xmlns:a16="http://schemas.microsoft.com/office/drawing/2014/main" id="{91FA347A-B8E5-F232-0D2E-41CB80576411}"/>
              </a:ext>
            </a:extLst>
          </p:cNvPr>
          <p:cNvSpPr/>
          <p:nvPr/>
        </p:nvSpPr>
        <p:spPr>
          <a:xfrm>
            <a:off x="4379401" y="239486"/>
            <a:ext cx="431278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 Decision Tree:</a:t>
            </a:r>
          </a:p>
        </p:txBody>
      </p:sp>
    </p:spTree>
    <p:extLst>
      <p:ext uri="{BB962C8B-B14F-4D97-AF65-F5344CB8AC3E}">
        <p14:creationId xmlns:p14="http://schemas.microsoft.com/office/powerpoint/2010/main" val="630110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A96DA9-5116-115E-B07E-DC3A56FF9D99}"/>
              </a:ext>
            </a:extLst>
          </p:cNvPr>
          <p:cNvPicPr>
            <a:picLocks noChangeAspect="1"/>
          </p:cNvPicPr>
          <p:nvPr/>
        </p:nvPicPr>
        <p:blipFill>
          <a:blip r:embed="rId2"/>
          <a:stretch>
            <a:fillRect/>
          </a:stretch>
        </p:blipFill>
        <p:spPr>
          <a:xfrm>
            <a:off x="3247446" y="776310"/>
            <a:ext cx="3353651" cy="450528"/>
          </a:xfrm>
          <a:prstGeom prst="rect">
            <a:avLst/>
          </a:prstGeom>
        </p:spPr>
      </p:pic>
      <p:sp>
        <p:nvSpPr>
          <p:cNvPr id="3" name="Rectangle 2">
            <a:extLst>
              <a:ext uri="{FF2B5EF4-FFF2-40B4-BE49-F238E27FC236}">
                <a16:creationId xmlns:a16="http://schemas.microsoft.com/office/drawing/2014/main" id="{F603DD36-055B-8C52-77CC-FEE157BAB628}"/>
              </a:ext>
            </a:extLst>
          </p:cNvPr>
          <p:cNvSpPr/>
          <p:nvPr/>
        </p:nvSpPr>
        <p:spPr>
          <a:xfrm>
            <a:off x="6065144" y="239486"/>
            <a:ext cx="94128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Outline:</a:t>
            </a:r>
          </a:p>
        </p:txBody>
      </p:sp>
      <p:pic>
        <p:nvPicPr>
          <p:cNvPr id="5" name="Picture 4">
            <a:extLst>
              <a:ext uri="{FF2B5EF4-FFF2-40B4-BE49-F238E27FC236}">
                <a16:creationId xmlns:a16="http://schemas.microsoft.com/office/drawing/2014/main" id="{692FB9D9-05A1-7B8D-6CF7-C0292127C940}"/>
              </a:ext>
            </a:extLst>
          </p:cNvPr>
          <p:cNvPicPr>
            <a:picLocks noChangeAspect="1"/>
          </p:cNvPicPr>
          <p:nvPr/>
        </p:nvPicPr>
        <p:blipFill>
          <a:blip r:embed="rId3"/>
          <a:stretch>
            <a:fillRect/>
          </a:stretch>
        </p:blipFill>
        <p:spPr>
          <a:xfrm>
            <a:off x="358997" y="964510"/>
            <a:ext cx="2651813" cy="3604224"/>
          </a:xfrm>
          <a:prstGeom prst="rect">
            <a:avLst/>
          </a:prstGeom>
        </p:spPr>
      </p:pic>
      <p:pic>
        <p:nvPicPr>
          <p:cNvPr id="8" name="Picture 7">
            <a:extLst>
              <a:ext uri="{FF2B5EF4-FFF2-40B4-BE49-F238E27FC236}">
                <a16:creationId xmlns:a16="http://schemas.microsoft.com/office/drawing/2014/main" id="{6A20CBC9-D021-E9A9-0883-8610B8464888}"/>
              </a:ext>
            </a:extLst>
          </p:cNvPr>
          <p:cNvPicPr>
            <a:picLocks noChangeAspect="1"/>
          </p:cNvPicPr>
          <p:nvPr/>
        </p:nvPicPr>
        <p:blipFill>
          <a:blip r:embed="rId4"/>
          <a:stretch>
            <a:fillRect/>
          </a:stretch>
        </p:blipFill>
        <p:spPr>
          <a:xfrm>
            <a:off x="3184191" y="1166948"/>
            <a:ext cx="5524380" cy="3464755"/>
          </a:xfrm>
          <a:prstGeom prst="rect">
            <a:avLst/>
          </a:prstGeom>
        </p:spPr>
      </p:pic>
    </p:spTree>
    <p:extLst>
      <p:ext uri="{BB962C8B-B14F-4D97-AF65-F5344CB8AC3E}">
        <p14:creationId xmlns:p14="http://schemas.microsoft.com/office/powerpoint/2010/main" val="741296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9DF0D7-6967-F02B-F104-42F6FA9E5BAF}"/>
              </a:ext>
            </a:extLst>
          </p:cNvPr>
          <p:cNvPicPr>
            <a:picLocks noChangeAspect="1"/>
          </p:cNvPicPr>
          <p:nvPr/>
        </p:nvPicPr>
        <p:blipFill>
          <a:blip r:embed="rId2"/>
          <a:stretch>
            <a:fillRect/>
          </a:stretch>
        </p:blipFill>
        <p:spPr>
          <a:xfrm>
            <a:off x="1601812" y="1045028"/>
            <a:ext cx="4952246" cy="3623854"/>
          </a:xfrm>
          <a:prstGeom prst="rect">
            <a:avLst/>
          </a:prstGeom>
        </p:spPr>
      </p:pic>
      <p:sp>
        <p:nvSpPr>
          <p:cNvPr id="4" name="Rectangle 3">
            <a:extLst>
              <a:ext uri="{FF2B5EF4-FFF2-40B4-BE49-F238E27FC236}">
                <a16:creationId xmlns:a16="http://schemas.microsoft.com/office/drawing/2014/main" id="{0B893E7B-A692-9ABA-AF7D-273FF7109172}"/>
              </a:ext>
            </a:extLst>
          </p:cNvPr>
          <p:cNvSpPr/>
          <p:nvPr/>
        </p:nvSpPr>
        <p:spPr>
          <a:xfrm>
            <a:off x="4379401" y="239486"/>
            <a:ext cx="431278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 Decision Tree:</a:t>
            </a:r>
          </a:p>
        </p:txBody>
      </p:sp>
    </p:spTree>
    <p:extLst>
      <p:ext uri="{BB962C8B-B14F-4D97-AF65-F5344CB8AC3E}">
        <p14:creationId xmlns:p14="http://schemas.microsoft.com/office/powerpoint/2010/main" val="333108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450891-9B3D-269C-1E72-5A366429D82F}"/>
              </a:ext>
            </a:extLst>
          </p:cNvPr>
          <p:cNvPicPr>
            <a:picLocks noChangeAspect="1"/>
          </p:cNvPicPr>
          <p:nvPr/>
        </p:nvPicPr>
        <p:blipFill>
          <a:blip r:embed="rId2"/>
          <a:stretch>
            <a:fillRect/>
          </a:stretch>
        </p:blipFill>
        <p:spPr>
          <a:xfrm>
            <a:off x="4695359" y="1593667"/>
            <a:ext cx="4448641" cy="2100243"/>
          </a:xfrm>
          <a:prstGeom prst="rect">
            <a:avLst/>
          </a:prstGeom>
        </p:spPr>
      </p:pic>
      <p:pic>
        <p:nvPicPr>
          <p:cNvPr id="7" name="Picture 6">
            <a:extLst>
              <a:ext uri="{FF2B5EF4-FFF2-40B4-BE49-F238E27FC236}">
                <a16:creationId xmlns:a16="http://schemas.microsoft.com/office/drawing/2014/main" id="{F364214C-EA91-FF72-020E-2A3406988FA4}"/>
              </a:ext>
            </a:extLst>
          </p:cNvPr>
          <p:cNvPicPr>
            <a:picLocks noChangeAspect="1"/>
          </p:cNvPicPr>
          <p:nvPr/>
        </p:nvPicPr>
        <p:blipFill>
          <a:blip r:embed="rId3"/>
          <a:stretch>
            <a:fillRect/>
          </a:stretch>
        </p:blipFill>
        <p:spPr>
          <a:xfrm>
            <a:off x="264484" y="1132115"/>
            <a:ext cx="4184158" cy="2800894"/>
          </a:xfrm>
          <a:prstGeom prst="rect">
            <a:avLst/>
          </a:prstGeom>
        </p:spPr>
      </p:pic>
      <p:sp>
        <p:nvSpPr>
          <p:cNvPr id="2" name="Rectangle 1">
            <a:extLst>
              <a:ext uri="{FF2B5EF4-FFF2-40B4-BE49-F238E27FC236}">
                <a16:creationId xmlns:a16="http://schemas.microsoft.com/office/drawing/2014/main" id="{90DB8627-AC25-5FE3-DAC9-EE418D3233FB}"/>
              </a:ext>
            </a:extLst>
          </p:cNvPr>
          <p:cNvSpPr/>
          <p:nvPr/>
        </p:nvSpPr>
        <p:spPr>
          <a:xfrm>
            <a:off x="5898441" y="239486"/>
            <a:ext cx="127470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Regression:</a:t>
            </a:r>
          </a:p>
        </p:txBody>
      </p:sp>
    </p:spTree>
    <p:extLst>
      <p:ext uri="{BB962C8B-B14F-4D97-AF65-F5344CB8AC3E}">
        <p14:creationId xmlns:p14="http://schemas.microsoft.com/office/powerpoint/2010/main" val="1331873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9303B7-7649-B958-4EF8-EF80A247492B}"/>
              </a:ext>
            </a:extLst>
          </p:cNvPr>
          <p:cNvPicPr>
            <a:picLocks noChangeAspect="1"/>
          </p:cNvPicPr>
          <p:nvPr/>
        </p:nvPicPr>
        <p:blipFill>
          <a:blip r:embed="rId2"/>
          <a:stretch>
            <a:fillRect/>
          </a:stretch>
        </p:blipFill>
        <p:spPr>
          <a:xfrm>
            <a:off x="4612278" y="1569654"/>
            <a:ext cx="4405689" cy="2004191"/>
          </a:xfrm>
          <a:prstGeom prst="rect">
            <a:avLst/>
          </a:prstGeom>
        </p:spPr>
      </p:pic>
      <p:pic>
        <p:nvPicPr>
          <p:cNvPr id="6" name="Picture 5">
            <a:extLst>
              <a:ext uri="{FF2B5EF4-FFF2-40B4-BE49-F238E27FC236}">
                <a16:creationId xmlns:a16="http://schemas.microsoft.com/office/drawing/2014/main" id="{2C1B858E-95B3-BC76-2200-BDDF06EA341B}"/>
              </a:ext>
            </a:extLst>
          </p:cNvPr>
          <p:cNvPicPr>
            <a:picLocks noChangeAspect="1"/>
          </p:cNvPicPr>
          <p:nvPr/>
        </p:nvPicPr>
        <p:blipFill>
          <a:blip r:embed="rId3"/>
          <a:stretch>
            <a:fillRect/>
          </a:stretch>
        </p:blipFill>
        <p:spPr>
          <a:xfrm>
            <a:off x="249760" y="1018296"/>
            <a:ext cx="4362518" cy="2997314"/>
          </a:xfrm>
          <a:prstGeom prst="rect">
            <a:avLst/>
          </a:prstGeom>
        </p:spPr>
      </p:pic>
      <p:sp>
        <p:nvSpPr>
          <p:cNvPr id="3" name="Rectangle 2">
            <a:extLst>
              <a:ext uri="{FF2B5EF4-FFF2-40B4-BE49-F238E27FC236}">
                <a16:creationId xmlns:a16="http://schemas.microsoft.com/office/drawing/2014/main" id="{A186E456-5DD7-78D9-8086-2E9D06D1C6BE}"/>
              </a:ext>
            </a:extLst>
          </p:cNvPr>
          <p:cNvSpPr/>
          <p:nvPr/>
        </p:nvSpPr>
        <p:spPr>
          <a:xfrm>
            <a:off x="4511103" y="239486"/>
            <a:ext cx="404937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 Regression:</a:t>
            </a:r>
          </a:p>
        </p:txBody>
      </p:sp>
    </p:spTree>
    <p:extLst>
      <p:ext uri="{BB962C8B-B14F-4D97-AF65-F5344CB8AC3E}">
        <p14:creationId xmlns:p14="http://schemas.microsoft.com/office/powerpoint/2010/main" val="136337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862076-EF19-D3FB-5CE3-1CCC996C9E85}"/>
              </a:ext>
            </a:extLst>
          </p:cNvPr>
          <p:cNvPicPr>
            <a:picLocks noChangeAspect="1"/>
          </p:cNvPicPr>
          <p:nvPr/>
        </p:nvPicPr>
        <p:blipFill>
          <a:blip r:embed="rId2"/>
          <a:stretch>
            <a:fillRect/>
          </a:stretch>
        </p:blipFill>
        <p:spPr>
          <a:xfrm>
            <a:off x="583475" y="1096976"/>
            <a:ext cx="7724503" cy="2728058"/>
          </a:xfrm>
          <a:prstGeom prst="rect">
            <a:avLst/>
          </a:prstGeom>
        </p:spPr>
      </p:pic>
      <p:sp>
        <p:nvSpPr>
          <p:cNvPr id="8" name="Rectangle 7">
            <a:extLst>
              <a:ext uri="{FF2B5EF4-FFF2-40B4-BE49-F238E27FC236}">
                <a16:creationId xmlns:a16="http://schemas.microsoft.com/office/drawing/2014/main" id="{B855B689-079A-BE9B-1319-519EBDC1DB81}"/>
              </a:ext>
            </a:extLst>
          </p:cNvPr>
          <p:cNvSpPr/>
          <p:nvPr/>
        </p:nvSpPr>
        <p:spPr>
          <a:xfrm>
            <a:off x="5779818" y="239486"/>
            <a:ext cx="151195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Loss function:</a:t>
            </a:r>
          </a:p>
        </p:txBody>
      </p:sp>
    </p:spTree>
    <p:extLst>
      <p:ext uri="{BB962C8B-B14F-4D97-AF65-F5344CB8AC3E}">
        <p14:creationId xmlns:p14="http://schemas.microsoft.com/office/powerpoint/2010/main" val="1041966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A90B0-8C8C-877F-D9BB-8216972B9AF0}"/>
              </a:ext>
            </a:extLst>
          </p:cNvPr>
          <p:cNvPicPr>
            <a:picLocks noChangeAspect="1"/>
          </p:cNvPicPr>
          <p:nvPr/>
        </p:nvPicPr>
        <p:blipFill>
          <a:blip r:embed="rId2"/>
          <a:stretch>
            <a:fillRect/>
          </a:stretch>
        </p:blipFill>
        <p:spPr>
          <a:xfrm>
            <a:off x="1202517" y="762429"/>
            <a:ext cx="5951574" cy="3906453"/>
          </a:xfrm>
          <a:prstGeom prst="rect">
            <a:avLst/>
          </a:prstGeom>
        </p:spPr>
      </p:pic>
      <p:sp>
        <p:nvSpPr>
          <p:cNvPr id="6" name="Rectangle 5">
            <a:extLst>
              <a:ext uri="{FF2B5EF4-FFF2-40B4-BE49-F238E27FC236}">
                <a16:creationId xmlns:a16="http://schemas.microsoft.com/office/drawing/2014/main" id="{E106C3C5-F8E8-466D-1B8D-F6DB8CCC55DA}"/>
              </a:ext>
            </a:extLst>
          </p:cNvPr>
          <p:cNvSpPr/>
          <p:nvPr/>
        </p:nvSpPr>
        <p:spPr>
          <a:xfrm>
            <a:off x="5779820" y="239486"/>
            <a:ext cx="151195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Other metrics:</a:t>
            </a:r>
          </a:p>
        </p:txBody>
      </p:sp>
    </p:spTree>
    <p:extLst>
      <p:ext uri="{BB962C8B-B14F-4D97-AF65-F5344CB8AC3E}">
        <p14:creationId xmlns:p14="http://schemas.microsoft.com/office/powerpoint/2010/main" val="4067466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007B3-530B-DD3B-DD1C-9159A706CDC3}"/>
              </a:ext>
            </a:extLst>
          </p:cNvPr>
          <p:cNvPicPr>
            <a:picLocks noChangeAspect="1"/>
          </p:cNvPicPr>
          <p:nvPr/>
        </p:nvPicPr>
        <p:blipFill>
          <a:blip r:embed="rId2"/>
          <a:stretch>
            <a:fillRect/>
          </a:stretch>
        </p:blipFill>
        <p:spPr>
          <a:xfrm>
            <a:off x="761667" y="718457"/>
            <a:ext cx="4041128" cy="2955129"/>
          </a:xfrm>
          <a:prstGeom prst="rect">
            <a:avLst/>
          </a:prstGeom>
        </p:spPr>
      </p:pic>
      <p:pic>
        <p:nvPicPr>
          <p:cNvPr id="5" name="Picture 4">
            <a:extLst>
              <a:ext uri="{FF2B5EF4-FFF2-40B4-BE49-F238E27FC236}">
                <a16:creationId xmlns:a16="http://schemas.microsoft.com/office/drawing/2014/main" id="{11224995-3CC7-4891-D142-7CCFD8AFCEA3}"/>
              </a:ext>
            </a:extLst>
          </p:cNvPr>
          <p:cNvPicPr>
            <a:picLocks noChangeAspect="1"/>
          </p:cNvPicPr>
          <p:nvPr/>
        </p:nvPicPr>
        <p:blipFill>
          <a:blip r:embed="rId3"/>
          <a:stretch>
            <a:fillRect/>
          </a:stretch>
        </p:blipFill>
        <p:spPr>
          <a:xfrm>
            <a:off x="1204571" y="3633668"/>
            <a:ext cx="3154069" cy="1509832"/>
          </a:xfrm>
          <a:prstGeom prst="rect">
            <a:avLst/>
          </a:prstGeom>
        </p:spPr>
      </p:pic>
      <p:pic>
        <p:nvPicPr>
          <p:cNvPr id="7" name="Picture 6">
            <a:extLst>
              <a:ext uri="{FF2B5EF4-FFF2-40B4-BE49-F238E27FC236}">
                <a16:creationId xmlns:a16="http://schemas.microsoft.com/office/drawing/2014/main" id="{302F9232-C06E-D2B7-630B-D38E45C657C3}"/>
              </a:ext>
            </a:extLst>
          </p:cNvPr>
          <p:cNvPicPr>
            <a:picLocks noChangeAspect="1"/>
          </p:cNvPicPr>
          <p:nvPr/>
        </p:nvPicPr>
        <p:blipFill>
          <a:blip r:embed="rId4"/>
          <a:stretch>
            <a:fillRect/>
          </a:stretch>
        </p:blipFill>
        <p:spPr>
          <a:xfrm>
            <a:off x="4759436" y="0"/>
            <a:ext cx="4384564" cy="2842772"/>
          </a:xfrm>
          <a:prstGeom prst="rect">
            <a:avLst/>
          </a:prstGeom>
        </p:spPr>
      </p:pic>
      <p:pic>
        <p:nvPicPr>
          <p:cNvPr id="9" name="Picture 8">
            <a:extLst>
              <a:ext uri="{FF2B5EF4-FFF2-40B4-BE49-F238E27FC236}">
                <a16:creationId xmlns:a16="http://schemas.microsoft.com/office/drawing/2014/main" id="{F478F5D7-2656-50A7-A4E3-AEDDFC0418B9}"/>
              </a:ext>
            </a:extLst>
          </p:cNvPr>
          <p:cNvPicPr>
            <a:picLocks noChangeAspect="1"/>
          </p:cNvPicPr>
          <p:nvPr/>
        </p:nvPicPr>
        <p:blipFill>
          <a:blip r:embed="rId5"/>
          <a:stretch>
            <a:fillRect/>
          </a:stretch>
        </p:blipFill>
        <p:spPr>
          <a:xfrm>
            <a:off x="4843349" y="2842772"/>
            <a:ext cx="4300651" cy="2236807"/>
          </a:xfrm>
          <a:prstGeom prst="rect">
            <a:avLst/>
          </a:prstGeom>
        </p:spPr>
      </p:pic>
    </p:spTree>
    <p:extLst>
      <p:ext uri="{BB962C8B-B14F-4D97-AF65-F5344CB8AC3E}">
        <p14:creationId xmlns:p14="http://schemas.microsoft.com/office/powerpoint/2010/main" val="1014861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25BF3-8109-0265-612F-3E135903C5D6}"/>
              </a:ext>
            </a:extLst>
          </p:cNvPr>
          <p:cNvPicPr>
            <a:picLocks noChangeAspect="1"/>
          </p:cNvPicPr>
          <p:nvPr/>
        </p:nvPicPr>
        <p:blipFill>
          <a:blip r:embed="rId2"/>
          <a:stretch>
            <a:fillRect/>
          </a:stretch>
        </p:blipFill>
        <p:spPr>
          <a:xfrm>
            <a:off x="3482234" y="2290596"/>
            <a:ext cx="3145360" cy="2786265"/>
          </a:xfrm>
          <a:prstGeom prst="rect">
            <a:avLst/>
          </a:prstGeom>
        </p:spPr>
      </p:pic>
      <p:pic>
        <p:nvPicPr>
          <p:cNvPr id="7" name="Picture 6">
            <a:extLst>
              <a:ext uri="{FF2B5EF4-FFF2-40B4-BE49-F238E27FC236}">
                <a16:creationId xmlns:a16="http://schemas.microsoft.com/office/drawing/2014/main" id="{83CF3962-A48E-740B-1397-830C44369BDE}"/>
              </a:ext>
            </a:extLst>
          </p:cNvPr>
          <p:cNvPicPr>
            <a:picLocks noChangeAspect="1"/>
          </p:cNvPicPr>
          <p:nvPr/>
        </p:nvPicPr>
        <p:blipFill>
          <a:blip r:embed="rId3"/>
          <a:stretch>
            <a:fillRect/>
          </a:stretch>
        </p:blipFill>
        <p:spPr>
          <a:xfrm>
            <a:off x="6303008" y="2290596"/>
            <a:ext cx="2840992" cy="2852904"/>
          </a:xfrm>
          <a:prstGeom prst="rect">
            <a:avLst/>
          </a:prstGeom>
        </p:spPr>
      </p:pic>
      <p:pic>
        <p:nvPicPr>
          <p:cNvPr id="9" name="Picture 8">
            <a:extLst>
              <a:ext uri="{FF2B5EF4-FFF2-40B4-BE49-F238E27FC236}">
                <a16:creationId xmlns:a16="http://schemas.microsoft.com/office/drawing/2014/main" id="{71E37D1C-EAEC-78D7-8BC5-59FC60A173AF}"/>
              </a:ext>
            </a:extLst>
          </p:cNvPr>
          <p:cNvPicPr>
            <a:picLocks noChangeAspect="1"/>
          </p:cNvPicPr>
          <p:nvPr/>
        </p:nvPicPr>
        <p:blipFill>
          <a:blip r:embed="rId4"/>
          <a:stretch>
            <a:fillRect/>
          </a:stretch>
        </p:blipFill>
        <p:spPr>
          <a:xfrm>
            <a:off x="119498" y="853469"/>
            <a:ext cx="3362736" cy="2603409"/>
          </a:xfrm>
          <a:prstGeom prst="rect">
            <a:avLst/>
          </a:prstGeom>
        </p:spPr>
      </p:pic>
      <p:pic>
        <p:nvPicPr>
          <p:cNvPr id="11" name="Picture 10">
            <a:extLst>
              <a:ext uri="{FF2B5EF4-FFF2-40B4-BE49-F238E27FC236}">
                <a16:creationId xmlns:a16="http://schemas.microsoft.com/office/drawing/2014/main" id="{77A19810-C6A6-E719-F4DF-C8C0A3BA9F46}"/>
              </a:ext>
            </a:extLst>
          </p:cNvPr>
          <p:cNvPicPr>
            <a:picLocks noChangeAspect="1"/>
          </p:cNvPicPr>
          <p:nvPr/>
        </p:nvPicPr>
        <p:blipFill>
          <a:blip r:embed="rId5"/>
          <a:stretch>
            <a:fillRect/>
          </a:stretch>
        </p:blipFill>
        <p:spPr>
          <a:xfrm>
            <a:off x="476011" y="3475636"/>
            <a:ext cx="2649710" cy="1582466"/>
          </a:xfrm>
          <a:prstGeom prst="rect">
            <a:avLst/>
          </a:prstGeom>
        </p:spPr>
      </p:pic>
    </p:spTree>
    <p:extLst>
      <p:ext uri="{BB962C8B-B14F-4D97-AF65-F5344CB8AC3E}">
        <p14:creationId xmlns:p14="http://schemas.microsoft.com/office/powerpoint/2010/main" val="4130750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F38267-19CB-E885-948C-6A1CCC676AB1}"/>
              </a:ext>
            </a:extLst>
          </p:cNvPr>
          <p:cNvPicPr>
            <a:picLocks noChangeAspect="1"/>
          </p:cNvPicPr>
          <p:nvPr/>
        </p:nvPicPr>
        <p:blipFill>
          <a:blip r:embed="rId2"/>
          <a:stretch>
            <a:fillRect/>
          </a:stretch>
        </p:blipFill>
        <p:spPr>
          <a:xfrm>
            <a:off x="979716" y="883139"/>
            <a:ext cx="6892834" cy="3657262"/>
          </a:xfrm>
          <a:prstGeom prst="rect">
            <a:avLst/>
          </a:prstGeom>
        </p:spPr>
      </p:pic>
    </p:spTree>
    <p:extLst>
      <p:ext uri="{BB962C8B-B14F-4D97-AF65-F5344CB8AC3E}">
        <p14:creationId xmlns:p14="http://schemas.microsoft.com/office/powerpoint/2010/main" val="673387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BFA64E-F724-A6DB-CCE9-61C7E6CF9B3B}"/>
              </a:ext>
            </a:extLst>
          </p:cNvPr>
          <p:cNvPicPr>
            <a:picLocks noChangeAspect="1"/>
          </p:cNvPicPr>
          <p:nvPr/>
        </p:nvPicPr>
        <p:blipFill>
          <a:blip r:embed="rId2"/>
          <a:stretch>
            <a:fillRect/>
          </a:stretch>
        </p:blipFill>
        <p:spPr>
          <a:xfrm>
            <a:off x="4140872" y="1483138"/>
            <a:ext cx="5003128" cy="2778035"/>
          </a:xfrm>
          <a:prstGeom prst="rect">
            <a:avLst/>
          </a:prstGeom>
        </p:spPr>
      </p:pic>
      <p:pic>
        <p:nvPicPr>
          <p:cNvPr id="5" name="Picture 4">
            <a:extLst>
              <a:ext uri="{FF2B5EF4-FFF2-40B4-BE49-F238E27FC236}">
                <a16:creationId xmlns:a16="http://schemas.microsoft.com/office/drawing/2014/main" id="{13341034-E699-8E96-4048-3F503A084157}"/>
              </a:ext>
            </a:extLst>
          </p:cNvPr>
          <p:cNvPicPr>
            <a:picLocks noChangeAspect="1"/>
          </p:cNvPicPr>
          <p:nvPr/>
        </p:nvPicPr>
        <p:blipFill>
          <a:blip r:embed="rId3"/>
          <a:stretch>
            <a:fillRect/>
          </a:stretch>
        </p:blipFill>
        <p:spPr>
          <a:xfrm>
            <a:off x="151661" y="1483138"/>
            <a:ext cx="4054581" cy="2518313"/>
          </a:xfrm>
          <a:prstGeom prst="rect">
            <a:avLst/>
          </a:prstGeom>
        </p:spPr>
      </p:pic>
      <p:sp>
        <p:nvSpPr>
          <p:cNvPr id="7" name="TextBox 6">
            <a:extLst>
              <a:ext uri="{FF2B5EF4-FFF2-40B4-BE49-F238E27FC236}">
                <a16:creationId xmlns:a16="http://schemas.microsoft.com/office/drawing/2014/main" id="{5AA8B842-AE14-9057-EECE-94B875D5E26F}"/>
              </a:ext>
            </a:extLst>
          </p:cNvPr>
          <p:cNvSpPr txBox="1"/>
          <p:nvPr/>
        </p:nvSpPr>
        <p:spPr>
          <a:xfrm>
            <a:off x="204651" y="882327"/>
            <a:ext cx="5847806" cy="369332"/>
          </a:xfrm>
          <a:prstGeom prst="rect">
            <a:avLst/>
          </a:prstGeom>
          <a:noFill/>
        </p:spPr>
        <p:txBody>
          <a:bodyPr wrap="square">
            <a:spAutoFit/>
          </a:bodyPr>
          <a:lstStyle/>
          <a:p>
            <a:r>
              <a:rPr lang="en-US" dirty="0">
                <a:solidFill>
                  <a:srgbClr val="374151"/>
                </a:solidFill>
                <a:latin typeface="Times New Roman" panose="02020603050405020304" pitchFamily="18" charset="0"/>
                <a:cs typeface="Times New Roman" panose="02020603050405020304" pitchFamily="18" charset="0"/>
              </a:rPr>
              <a:t>T</a:t>
            </a:r>
            <a:r>
              <a:rPr lang="en-US" b="0" i="0" dirty="0">
                <a:solidFill>
                  <a:srgbClr val="374151"/>
                </a:solidFill>
                <a:effectLst/>
                <a:latin typeface="Times New Roman" panose="02020603050405020304" pitchFamily="18" charset="0"/>
                <a:cs typeface="Times New Roman" panose="02020603050405020304" pitchFamily="18" charset="0"/>
              </a:rPr>
              <a:t>he Breast Cancer Wisconsin (Diagnostic) dataset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100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246AE-17F1-F8E6-9293-C435D2AFF693}"/>
              </a:ext>
            </a:extLst>
          </p:cNvPr>
          <p:cNvPicPr>
            <a:picLocks noChangeAspect="1"/>
          </p:cNvPicPr>
          <p:nvPr/>
        </p:nvPicPr>
        <p:blipFill>
          <a:blip r:embed="rId2"/>
          <a:stretch>
            <a:fillRect/>
          </a:stretch>
        </p:blipFill>
        <p:spPr>
          <a:xfrm>
            <a:off x="3712484" y="753562"/>
            <a:ext cx="5431516" cy="3884841"/>
          </a:xfrm>
          <a:prstGeom prst="rect">
            <a:avLst/>
          </a:prstGeom>
        </p:spPr>
      </p:pic>
      <p:pic>
        <p:nvPicPr>
          <p:cNvPr id="5" name="Picture 4">
            <a:extLst>
              <a:ext uri="{FF2B5EF4-FFF2-40B4-BE49-F238E27FC236}">
                <a16:creationId xmlns:a16="http://schemas.microsoft.com/office/drawing/2014/main" id="{9FFF093F-890E-E768-E5C8-51262D3C2FDE}"/>
              </a:ext>
            </a:extLst>
          </p:cNvPr>
          <p:cNvPicPr>
            <a:picLocks noChangeAspect="1"/>
          </p:cNvPicPr>
          <p:nvPr/>
        </p:nvPicPr>
        <p:blipFill>
          <a:blip r:embed="rId3"/>
          <a:stretch>
            <a:fillRect/>
          </a:stretch>
        </p:blipFill>
        <p:spPr>
          <a:xfrm>
            <a:off x="133433" y="1288868"/>
            <a:ext cx="3579051" cy="2734510"/>
          </a:xfrm>
          <a:prstGeom prst="rect">
            <a:avLst/>
          </a:prstGeom>
        </p:spPr>
      </p:pic>
      <p:sp>
        <p:nvSpPr>
          <p:cNvPr id="2" name="Rectangle 1">
            <a:extLst>
              <a:ext uri="{FF2B5EF4-FFF2-40B4-BE49-F238E27FC236}">
                <a16:creationId xmlns:a16="http://schemas.microsoft.com/office/drawing/2014/main" id="{0D873FF2-2076-9C59-EC7E-79CC518A5681}"/>
              </a:ext>
            </a:extLst>
          </p:cNvPr>
          <p:cNvSpPr/>
          <p:nvPr/>
        </p:nvSpPr>
        <p:spPr>
          <a:xfrm>
            <a:off x="4397743" y="239486"/>
            <a:ext cx="427610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Tunning Hyperparameters on Validation set:</a:t>
            </a:r>
          </a:p>
        </p:txBody>
      </p:sp>
    </p:spTree>
    <p:extLst>
      <p:ext uri="{BB962C8B-B14F-4D97-AF65-F5344CB8AC3E}">
        <p14:creationId xmlns:p14="http://schemas.microsoft.com/office/powerpoint/2010/main" val="1030620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E0348-246B-E6A5-762F-BA7BE0F6C204}"/>
              </a:ext>
            </a:extLst>
          </p:cNvPr>
          <p:cNvPicPr>
            <a:picLocks noChangeAspect="1"/>
          </p:cNvPicPr>
          <p:nvPr/>
        </p:nvPicPr>
        <p:blipFill>
          <a:blip r:embed="rId2"/>
          <a:stretch>
            <a:fillRect/>
          </a:stretch>
        </p:blipFill>
        <p:spPr>
          <a:xfrm>
            <a:off x="511815" y="752250"/>
            <a:ext cx="3295819" cy="1644735"/>
          </a:xfrm>
          <a:prstGeom prst="rect">
            <a:avLst/>
          </a:prstGeom>
        </p:spPr>
      </p:pic>
      <p:pic>
        <p:nvPicPr>
          <p:cNvPr id="15" name="Picture 14">
            <a:extLst>
              <a:ext uri="{FF2B5EF4-FFF2-40B4-BE49-F238E27FC236}">
                <a16:creationId xmlns:a16="http://schemas.microsoft.com/office/drawing/2014/main" id="{0672A8FF-70F8-07E5-6C7F-4A01BF4F4C1A}"/>
              </a:ext>
            </a:extLst>
          </p:cNvPr>
          <p:cNvPicPr>
            <a:picLocks noChangeAspect="1"/>
          </p:cNvPicPr>
          <p:nvPr/>
        </p:nvPicPr>
        <p:blipFill>
          <a:blip r:embed="rId3"/>
          <a:stretch>
            <a:fillRect/>
          </a:stretch>
        </p:blipFill>
        <p:spPr>
          <a:xfrm>
            <a:off x="4694219" y="1255494"/>
            <a:ext cx="4192880" cy="3070966"/>
          </a:xfrm>
          <a:prstGeom prst="rect">
            <a:avLst/>
          </a:prstGeom>
        </p:spPr>
      </p:pic>
      <p:pic>
        <p:nvPicPr>
          <p:cNvPr id="17" name="Picture 16">
            <a:extLst>
              <a:ext uri="{FF2B5EF4-FFF2-40B4-BE49-F238E27FC236}">
                <a16:creationId xmlns:a16="http://schemas.microsoft.com/office/drawing/2014/main" id="{CCB6CD3A-2785-A898-B208-46E1870EA1AB}"/>
              </a:ext>
            </a:extLst>
          </p:cNvPr>
          <p:cNvPicPr>
            <a:picLocks noChangeAspect="1"/>
          </p:cNvPicPr>
          <p:nvPr/>
        </p:nvPicPr>
        <p:blipFill>
          <a:blip r:embed="rId4"/>
          <a:stretch>
            <a:fillRect/>
          </a:stretch>
        </p:blipFill>
        <p:spPr>
          <a:xfrm>
            <a:off x="529381" y="2307387"/>
            <a:ext cx="3708591" cy="1543129"/>
          </a:xfrm>
          <a:prstGeom prst="rect">
            <a:avLst/>
          </a:prstGeom>
        </p:spPr>
      </p:pic>
      <p:pic>
        <p:nvPicPr>
          <p:cNvPr id="19" name="Picture 18">
            <a:extLst>
              <a:ext uri="{FF2B5EF4-FFF2-40B4-BE49-F238E27FC236}">
                <a16:creationId xmlns:a16="http://schemas.microsoft.com/office/drawing/2014/main" id="{29E0B940-72BC-6C72-B64D-5FEE2F121029}"/>
              </a:ext>
            </a:extLst>
          </p:cNvPr>
          <p:cNvPicPr>
            <a:picLocks noChangeAspect="1"/>
          </p:cNvPicPr>
          <p:nvPr/>
        </p:nvPicPr>
        <p:blipFill>
          <a:blip r:embed="rId5"/>
          <a:stretch>
            <a:fillRect/>
          </a:stretch>
        </p:blipFill>
        <p:spPr>
          <a:xfrm>
            <a:off x="529381" y="3838771"/>
            <a:ext cx="3010055" cy="1104957"/>
          </a:xfrm>
          <a:prstGeom prst="rect">
            <a:avLst/>
          </a:prstGeom>
        </p:spPr>
      </p:pic>
      <p:sp>
        <p:nvSpPr>
          <p:cNvPr id="2" name="Rectangle 1">
            <a:extLst>
              <a:ext uri="{FF2B5EF4-FFF2-40B4-BE49-F238E27FC236}">
                <a16:creationId xmlns:a16="http://schemas.microsoft.com/office/drawing/2014/main" id="{AFDF3119-E543-2DCC-D963-A31D4A50F0B2}"/>
              </a:ext>
            </a:extLst>
          </p:cNvPr>
          <p:cNvSpPr/>
          <p:nvPr/>
        </p:nvSpPr>
        <p:spPr>
          <a:xfrm>
            <a:off x="5157843" y="239486"/>
            <a:ext cx="275588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Labeled vs Unlabeled Data:</a:t>
            </a:r>
          </a:p>
        </p:txBody>
      </p:sp>
    </p:spTree>
    <p:extLst>
      <p:ext uri="{BB962C8B-B14F-4D97-AF65-F5344CB8AC3E}">
        <p14:creationId xmlns:p14="http://schemas.microsoft.com/office/powerpoint/2010/main" val="2190025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66DD2-3723-AA9A-B6E5-D21F2632FD44}"/>
              </a:ext>
            </a:extLst>
          </p:cNvPr>
          <p:cNvPicPr>
            <a:picLocks noChangeAspect="1"/>
          </p:cNvPicPr>
          <p:nvPr/>
        </p:nvPicPr>
        <p:blipFill>
          <a:blip r:embed="rId2"/>
          <a:stretch>
            <a:fillRect/>
          </a:stretch>
        </p:blipFill>
        <p:spPr>
          <a:xfrm>
            <a:off x="2136789" y="998123"/>
            <a:ext cx="5552880" cy="3335480"/>
          </a:xfrm>
          <a:prstGeom prst="rect">
            <a:avLst/>
          </a:prstGeom>
        </p:spPr>
      </p:pic>
      <p:sp>
        <p:nvSpPr>
          <p:cNvPr id="2" name="Rectangle 1">
            <a:extLst>
              <a:ext uri="{FF2B5EF4-FFF2-40B4-BE49-F238E27FC236}">
                <a16:creationId xmlns:a16="http://schemas.microsoft.com/office/drawing/2014/main" id="{4A705049-B641-ED6E-D282-C9C930E74F56}"/>
              </a:ext>
            </a:extLst>
          </p:cNvPr>
          <p:cNvSpPr/>
          <p:nvPr/>
        </p:nvSpPr>
        <p:spPr>
          <a:xfrm>
            <a:off x="4379401" y="239486"/>
            <a:ext cx="431278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 Decision Tree:</a:t>
            </a:r>
          </a:p>
        </p:txBody>
      </p:sp>
    </p:spTree>
    <p:extLst>
      <p:ext uri="{BB962C8B-B14F-4D97-AF65-F5344CB8AC3E}">
        <p14:creationId xmlns:p14="http://schemas.microsoft.com/office/powerpoint/2010/main" val="1936595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2ADFD0C-3BE4-F295-FB80-176473C95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518" y="0"/>
            <a:ext cx="6825751" cy="51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375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AE1A7-7985-3400-3868-4CC7201FC2CF}"/>
              </a:ext>
            </a:extLst>
          </p:cNvPr>
          <p:cNvPicPr>
            <a:picLocks noChangeAspect="1"/>
          </p:cNvPicPr>
          <p:nvPr/>
        </p:nvPicPr>
        <p:blipFill>
          <a:blip r:embed="rId2"/>
          <a:stretch>
            <a:fillRect/>
          </a:stretch>
        </p:blipFill>
        <p:spPr>
          <a:xfrm>
            <a:off x="1217675" y="811241"/>
            <a:ext cx="6167194" cy="3953435"/>
          </a:xfrm>
          <a:prstGeom prst="rect">
            <a:avLst/>
          </a:prstGeom>
        </p:spPr>
      </p:pic>
      <p:sp>
        <p:nvSpPr>
          <p:cNvPr id="2" name="Rectangle 1">
            <a:extLst>
              <a:ext uri="{FF2B5EF4-FFF2-40B4-BE49-F238E27FC236}">
                <a16:creationId xmlns:a16="http://schemas.microsoft.com/office/drawing/2014/main" id="{9A3A2B44-279C-2F1B-7623-5B646C1DFC6D}"/>
              </a:ext>
            </a:extLst>
          </p:cNvPr>
          <p:cNvSpPr/>
          <p:nvPr/>
        </p:nvSpPr>
        <p:spPr>
          <a:xfrm>
            <a:off x="4379403" y="239486"/>
            <a:ext cx="431278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Training-validation-test split- Decision Tree:</a:t>
            </a:r>
          </a:p>
        </p:txBody>
      </p:sp>
    </p:spTree>
    <p:extLst>
      <p:ext uri="{BB962C8B-B14F-4D97-AF65-F5344CB8AC3E}">
        <p14:creationId xmlns:p14="http://schemas.microsoft.com/office/powerpoint/2010/main" val="2364369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320E86-0727-62AA-C9F1-3E6181DD2C70}"/>
              </a:ext>
            </a:extLst>
          </p:cNvPr>
          <p:cNvPicPr>
            <a:picLocks noChangeAspect="1"/>
          </p:cNvPicPr>
          <p:nvPr/>
        </p:nvPicPr>
        <p:blipFill>
          <a:blip r:embed="rId2"/>
          <a:stretch>
            <a:fillRect/>
          </a:stretch>
        </p:blipFill>
        <p:spPr>
          <a:xfrm>
            <a:off x="54728" y="931485"/>
            <a:ext cx="3866186" cy="3083923"/>
          </a:xfrm>
          <a:prstGeom prst="rect">
            <a:avLst/>
          </a:prstGeom>
        </p:spPr>
      </p:pic>
      <p:pic>
        <p:nvPicPr>
          <p:cNvPr id="7" name="Picture 6">
            <a:extLst>
              <a:ext uri="{FF2B5EF4-FFF2-40B4-BE49-F238E27FC236}">
                <a16:creationId xmlns:a16="http://schemas.microsoft.com/office/drawing/2014/main" id="{8B9F8989-B939-FA2C-D2A6-3868CFBCCC90}"/>
              </a:ext>
            </a:extLst>
          </p:cNvPr>
          <p:cNvPicPr>
            <a:picLocks noChangeAspect="1"/>
          </p:cNvPicPr>
          <p:nvPr/>
        </p:nvPicPr>
        <p:blipFill>
          <a:blip r:embed="rId3"/>
          <a:stretch>
            <a:fillRect/>
          </a:stretch>
        </p:blipFill>
        <p:spPr>
          <a:xfrm>
            <a:off x="4117145" y="1058091"/>
            <a:ext cx="4972127" cy="3432264"/>
          </a:xfrm>
          <a:prstGeom prst="rect">
            <a:avLst/>
          </a:prstGeom>
        </p:spPr>
      </p:pic>
      <p:sp>
        <p:nvSpPr>
          <p:cNvPr id="3" name="TextBox 2">
            <a:extLst>
              <a:ext uri="{FF2B5EF4-FFF2-40B4-BE49-F238E27FC236}">
                <a16:creationId xmlns:a16="http://schemas.microsoft.com/office/drawing/2014/main" id="{BC2E68D3-2123-1FA1-3C0F-2AE1D4887A62}"/>
              </a:ext>
            </a:extLst>
          </p:cNvPr>
          <p:cNvSpPr txBox="1"/>
          <p:nvPr/>
        </p:nvSpPr>
        <p:spPr>
          <a:xfrm>
            <a:off x="54728" y="4015408"/>
            <a:ext cx="4203763" cy="1015663"/>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AUC stands for Area Under the ROC Curve. It is a commonly used metric for evaluating the performance of binary classification models. The ROC curve (Receiver Operating Characteristic curve) is a graphical representation of the model's performance across various classification thresholds.</a:t>
            </a:r>
          </a:p>
        </p:txBody>
      </p:sp>
    </p:spTree>
    <p:extLst>
      <p:ext uri="{BB962C8B-B14F-4D97-AF65-F5344CB8AC3E}">
        <p14:creationId xmlns:p14="http://schemas.microsoft.com/office/powerpoint/2010/main" val="2149590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EB5955-5386-16DF-E17E-4D1C8D5DDBD3}"/>
              </a:ext>
            </a:extLst>
          </p:cNvPr>
          <p:cNvSpPr txBox="1"/>
          <p:nvPr/>
        </p:nvSpPr>
        <p:spPr>
          <a:xfrm>
            <a:off x="187235" y="1009756"/>
            <a:ext cx="8860970" cy="1938992"/>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AUC is a good metric for several reasons:</a:t>
            </a:r>
          </a:p>
          <a:p>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It is insensitive to class imbalance: AUC is unaffected by the imbalance in the distribution of positive and negative examples in the dataset. This makes it a suitable metric when dealing with imbalanced datasets.</a:t>
            </a:r>
          </a:p>
          <a:p>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It is robust to changes in the decision threshold: AUC measures the model's performance across all possible decision thresholds, making it less sensitive to the specific threshold chosen for classification.</a:t>
            </a:r>
          </a:p>
          <a:p>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It measures the overall ranking quality: AUC takes into account the model's ability to correctly rank examples, rather than just the accuracy of individual predictions. It provides a holistic view of the model's discriminatory power.</a:t>
            </a:r>
          </a:p>
        </p:txBody>
      </p:sp>
    </p:spTree>
    <p:extLst>
      <p:ext uri="{BB962C8B-B14F-4D97-AF65-F5344CB8AC3E}">
        <p14:creationId xmlns:p14="http://schemas.microsoft.com/office/powerpoint/2010/main" val="2347144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A0C23-E51B-C1DF-469A-B49B740F2D72}"/>
              </a:ext>
            </a:extLst>
          </p:cNvPr>
          <p:cNvPicPr>
            <a:picLocks noChangeAspect="1"/>
          </p:cNvPicPr>
          <p:nvPr/>
        </p:nvPicPr>
        <p:blipFill>
          <a:blip r:embed="rId2"/>
          <a:stretch>
            <a:fillRect/>
          </a:stretch>
        </p:blipFill>
        <p:spPr>
          <a:xfrm>
            <a:off x="4263081" y="904321"/>
            <a:ext cx="4846084" cy="3655704"/>
          </a:xfrm>
          <a:prstGeom prst="rect">
            <a:avLst/>
          </a:prstGeom>
        </p:spPr>
      </p:pic>
      <p:pic>
        <p:nvPicPr>
          <p:cNvPr id="5" name="Picture 4">
            <a:extLst>
              <a:ext uri="{FF2B5EF4-FFF2-40B4-BE49-F238E27FC236}">
                <a16:creationId xmlns:a16="http://schemas.microsoft.com/office/drawing/2014/main" id="{2A8D97D5-599B-C184-23BC-0A3A7BFB2258}"/>
              </a:ext>
            </a:extLst>
          </p:cNvPr>
          <p:cNvPicPr>
            <a:picLocks noChangeAspect="1"/>
          </p:cNvPicPr>
          <p:nvPr/>
        </p:nvPicPr>
        <p:blipFill>
          <a:blip r:embed="rId3"/>
          <a:stretch>
            <a:fillRect/>
          </a:stretch>
        </p:blipFill>
        <p:spPr>
          <a:xfrm>
            <a:off x="294764" y="809898"/>
            <a:ext cx="3859320" cy="3009900"/>
          </a:xfrm>
          <a:prstGeom prst="rect">
            <a:avLst/>
          </a:prstGeom>
        </p:spPr>
      </p:pic>
      <p:sp>
        <p:nvSpPr>
          <p:cNvPr id="2" name="Rectangle 1">
            <a:extLst>
              <a:ext uri="{FF2B5EF4-FFF2-40B4-BE49-F238E27FC236}">
                <a16:creationId xmlns:a16="http://schemas.microsoft.com/office/drawing/2014/main" id="{D4C890EC-3347-C4BD-5F21-65FE9EFE4033}"/>
              </a:ext>
            </a:extLst>
          </p:cNvPr>
          <p:cNvSpPr/>
          <p:nvPr/>
        </p:nvSpPr>
        <p:spPr>
          <a:xfrm>
            <a:off x="5648378" y="239486"/>
            <a:ext cx="1774846"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Cross-validation:</a:t>
            </a:r>
          </a:p>
        </p:txBody>
      </p:sp>
      <p:pic>
        <p:nvPicPr>
          <p:cNvPr id="1026" name="Picture 2">
            <a:extLst>
              <a:ext uri="{FF2B5EF4-FFF2-40B4-BE49-F238E27FC236}">
                <a16:creationId xmlns:a16="http://schemas.microsoft.com/office/drawing/2014/main" id="{4927EA3F-8DC4-5EC6-6E42-E3016860D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10" y="3984172"/>
            <a:ext cx="4108628" cy="941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8333D4-4158-7246-33CC-7DB2DEE2F7AB}"/>
              </a:ext>
            </a:extLst>
          </p:cNvPr>
          <p:cNvSpPr txBox="1"/>
          <p:nvPr/>
        </p:nvSpPr>
        <p:spPr>
          <a:xfrm>
            <a:off x="929024" y="4881890"/>
            <a:ext cx="3133525" cy="261610"/>
          </a:xfrm>
          <a:prstGeom prst="rect">
            <a:avLst/>
          </a:prstGeom>
          <a:noFill/>
        </p:spPr>
        <p:txBody>
          <a:bodyPr wrap="square">
            <a:spAutoFit/>
          </a:bodyPr>
          <a:lstStyle/>
          <a:p>
            <a:r>
              <a:rPr lang="en-US" sz="1050" u="sng" dirty="0">
                <a:latin typeface="Times New Roman" panose="02020603050405020304" pitchFamily="18" charset="0"/>
                <a:cs typeface="Times New Roman" panose="02020603050405020304" pitchFamily="18" charset="0"/>
              </a:rPr>
              <a:t>https://commons.wikimedia.org/wiki/File:KfoldCV.gif</a:t>
            </a:r>
          </a:p>
        </p:txBody>
      </p:sp>
    </p:spTree>
    <p:extLst>
      <p:ext uri="{BB962C8B-B14F-4D97-AF65-F5344CB8AC3E}">
        <p14:creationId xmlns:p14="http://schemas.microsoft.com/office/powerpoint/2010/main" val="927964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7B6FB1-531F-BFEC-0A4B-8C5058643AC5}"/>
              </a:ext>
            </a:extLst>
          </p:cNvPr>
          <p:cNvPicPr>
            <a:picLocks noChangeAspect="1"/>
          </p:cNvPicPr>
          <p:nvPr/>
        </p:nvPicPr>
        <p:blipFill>
          <a:blip r:embed="rId2"/>
          <a:stretch>
            <a:fillRect/>
          </a:stretch>
        </p:blipFill>
        <p:spPr>
          <a:xfrm>
            <a:off x="5707163" y="2409835"/>
            <a:ext cx="3362813" cy="2244798"/>
          </a:xfrm>
          <a:prstGeom prst="rect">
            <a:avLst/>
          </a:prstGeom>
        </p:spPr>
      </p:pic>
      <p:pic>
        <p:nvPicPr>
          <p:cNvPr id="4098" name="Picture 2">
            <a:extLst>
              <a:ext uri="{FF2B5EF4-FFF2-40B4-BE49-F238E27FC236}">
                <a16:creationId xmlns:a16="http://schemas.microsoft.com/office/drawing/2014/main" id="{0B0A35CA-E0D5-6798-4F6A-AC1D5E388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769" y="691471"/>
            <a:ext cx="5020899" cy="44520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E318FB-E1B4-A0B1-2B4F-9E875973C72D}"/>
              </a:ext>
            </a:extLst>
          </p:cNvPr>
          <p:cNvSpPr txBox="1"/>
          <p:nvPr/>
        </p:nvSpPr>
        <p:spPr>
          <a:xfrm>
            <a:off x="5184255" y="395743"/>
            <a:ext cx="3959745" cy="1938992"/>
          </a:xfrm>
          <a:prstGeom prst="rect">
            <a:avLst/>
          </a:prstGeom>
          <a:noFill/>
        </p:spPr>
        <p:txBody>
          <a:bodyPr wrap="square">
            <a:spAutoFit/>
          </a:bodyPr>
          <a:lstStyle/>
          <a:p>
            <a:pPr algn="just"/>
            <a:r>
              <a:rPr lang="en-US" sz="1000" dirty="0">
                <a:latin typeface="Times New Roman" panose="02020603050405020304" pitchFamily="18" charset="0"/>
                <a:cs typeface="Times New Roman" panose="02020603050405020304" pitchFamily="18" charset="0"/>
              </a:rPr>
              <a:t>The Iris dataset:</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Used for classification tasks and benchmarking different algorithms.</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Contains measurements of four features of Iris flowers: sepal length, sepal width, petal length, and petal width.</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Consists of three different species of Iris flowers: </a:t>
            </a:r>
            <a:r>
              <a:rPr lang="en-US" sz="1000" dirty="0" err="1">
                <a:latin typeface="Times New Roman" panose="02020603050405020304" pitchFamily="18" charset="0"/>
                <a:cs typeface="Times New Roman" panose="02020603050405020304" pitchFamily="18" charset="0"/>
              </a:rPr>
              <a:t>setosa</a:t>
            </a:r>
            <a:r>
              <a:rPr lang="en-US" sz="1000" dirty="0">
                <a:latin typeface="Times New Roman" panose="02020603050405020304" pitchFamily="18" charset="0"/>
                <a:cs typeface="Times New Roman" panose="02020603050405020304" pitchFamily="18" charset="0"/>
              </a:rPr>
              <a:t>, versicolor, and virginica.</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Each species has 50 samples, making a total of 150 samples in the dataset.</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Each sample is represented by a row of data with the four feature measurements.</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Goal is typically to classify or predict the species of an Iris flower based on its feature measurements.</a:t>
            </a:r>
          </a:p>
        </p:txBody>
      </p:sp>
    </p:spTree>
    <p:extLst>
      <p:ext uri="{BB962C8B-B14F-4D97-AF65-F5344CB8AC3E}">
        <p14:creationId xmlns:p14="http://schemas.microsoft.com/office/powerpoint/2010/main" val="1615417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39C87A-D202-9E8D-965E-8C326337345D}"/>
              </a:ext>
            </a:extLst>
          </p:cNvPr>
          <p:cNvSpPr txBox="1"/>
          <p:nvPr/>
        </p:nvSpPr>
        <p:spPr>
          <a:xfrm>
            <a:off x="169816" y="726781"/>
            <a:ext cx="8107680" cy="1546577"/>
          </a:xfrm>
          <a:prstGeom prst="rect">
            <a:avLst/>
          </a:prstGeom>
          <a:noFill/>
        </p:spPr>
        <p:txBody>
          <a:bodyPr wrap="square">
            <a:spAutoFit/>
          </a:bodyPr>
          <a:lstStyle/>
          <a:p>
            <a:pPr algn="l"/>
            <a:r>
              <a:rPr lang="en-US" sz="1050" b="0" i="0" dirty="0">
                <a:solidFill>
                  <a:srgbClr val="374151"/>
                </a:solidFill>
                <a:effectLst/>
                <a:latin typeface="Times New Roman" panose="02020603050405020304" pitchFamily="18" charset="0"/>
                <a:cs typeface="Times New Roman" panose="02020603050405020304" pitchFamily="18" charset="0"/>
              </a:rPr>
              <a:t>Support Vector Machines (SVM):</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SVM aims to find the best hyperplane that separates the data points of different classes with the largest possible margin.</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It is a binary classification algorithm but can be extended to handle multi-class classification problems.</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SVM works by mapping the input data into a higher-dimensional feature space and finding an optimal hyperplane that maximally separates the classes.</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The points closest to the hyperplane are called support vectors, which are crucial in defining the decision boundary.</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SVM can handle both linearly separable and non-linearly separable data through the use of different kernel functions.</a:t>
            </a:r>
          </a:p>
          <a:p>
            <a:pPr marL="171450" indent="-171450" algn="l">
              <a:buFont typeface="Arial" panose="020B0604020202020204" pitchFamily="34" charset="0"/>
              <a:buChar char="•"/>
            </a:pPr>
            <a:r>
              <a:rPr lang="en-US" sz="1050" b="0" i="0" dirty="0">
                <a:solidFill>
                  <a:srgbClr val="374151"/>
                </a:solidFill>
                <a:effectLst/>
                <a:latin typeface="Times New Roman" panose="02020603050405020304" pitchFamily="18" charset="0"/>
                <a:cs typeface="Times New Roman" panose="02020603050405020304" pitchFamily="18" charset="0"/>
              </a:rPr>
              <a:t>Common kernel functions include linear, polynomial, and radial basis function (RBF).</a:t>
            </a:r>
          </a:p>
          <a:p>
            <a:pPr algn="l"/>
            <a:endParaRPr lang="en-US" sz="1050" b="0" i="0" dirty="0">
              <a:solidFill>
                <a:srgbClr val="374151"/>
              </a:solidFill>
              <a:effectLst/>
              <a:latin typeface="Times New Roman" panose="02020603050405020304" pitchFamily="18" charset="0"/>
              <a:cs typeface="Times New Roman" panose="02020603050405020304" pitchFamily="18" charset="0"/>
            </a:endParaRPr>
          </a:p>
        </p:txBody>
      </p:sp>
      <p:pic>
        <p:nvPicPr>
          <p:cNvPr id="2050" name="Picture 2" descr="Convergence of the SVM decision boundary">
            <a:extLst>
              <a:ext uri="{FF2B5EF4-FFF2-40B4-BE49-F238E27FC236}">
                <a16:creationId xmlns:a16="http://schemas.microsoft.com/office/drawing/2014/main" id="{6FC77920-08C0-592E-0A7A-F62E35758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180" y="2136506"/>
            <a:ext cx="2352764" cy="23527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C77B837-EDBF-5CA8-C54C-85C0E0ED7C39}"/>
              </a:ext>
            </a:extLst>
          </p:cNvPr>
          <p:cNvSpPr txBox="1"/>
          <p:nvPr/>
        </p:nvSpPr>
        <p:spPr>
          <a:xfrm>
            <a:off x="3988526" y="4416719"/>
            <a:ext cx="3409406" cy="230832"/>
          </a:xfrm>
          <a:prstGeom prst="rect">
            <a:avLst/>
          </a:prstGeom>
          <a:noFill/>
        </p:spPr>
        <p:txBody>
          <a:bodyPr wrap="square">
            <a:spAutoFit/>
          </a:bodyPr>
          <a:lstStyle/>
          <a:p>
            <a:r>
              <a:rPr lang="en-US" sz="900" u="sng" dirty="0">
                <a:latin typeface="Times New Roman" panose="02020603050405020304" pitchFamily="18" charset="0"/>
                <a:cs typeface="Times New Roman" panose="02020603050405020304" pitchFamily="18" charset="0"/>
              </a:rPr>
              <a:t>https://torchbearer.readthedocs.io/en/0.1.7/examples/svm_linear.html</a:t>
            </a:r>
          </a:p>
        </p:txBody>
      </p:sp>
      <p:pic>
        <p:nvPicPr>
          <p:cNvPr id="2052" name="Picture 4" descr="SVM with polynomial kernel visualization svm, polynomial, linear, science, statistics, mathmatics, learning GIF">
            <a:extLst>
              <a:ext uri="{FF2B5EF4-FFF2-40B4-BE49-F238E27FC236}">
                <a16:creationId xmlns:a16="http://schemas.microsoft.com/office/drawing/2014/main" id="{033394F1-2A0D-21D2-1D27-3F492A1E0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535" y="2331162"/>
            <a:ext cx="2546791" cy="19100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FE1D617-DF5F-93D8-A4DD-455CA8816AB5}"/>
              </a:ext>
            </a:extLst>
          </p:cNvPr>
          <p:cNvSpPr txBox="1"/>
          <p:nvPr/>
        </p:nvSpPr>
        <p:spPr>
          <a:xfrm>
            <a:off x="1352370" y="4417109"/>
            <a:ext cx="1867989" cy="230832"/>
          </a:xfrm>
          <a:prstGeom prst="rect">
            <a:avLst/>
          </a:prstGeom>
          <a:noFill/>
        </p:spPr>
        <p:txBody>
          <a:bodyPr wrap="square">
            <a:spAutoFit/>
          </a:bodyPr>
          <a:lstStyle/>
          <a:p>
            <a:r>
              <a:rPr lang="en-US" sz="900" u="sng" dirty="0">
                <a:latin typeface="Times New Roman" panose="02020603050405020304" pitchFamily="18" charset="0"/>
                <a:cs typeface="Times New Roman" panose="02020603050405020304" pitchFamily="18" charset="0"/>
              </a:rPr>
              <a:t>https://gfycat.com/gifs/search/svm</a:t>
            </a:r>
          </a:p>
        </p:txBody>
      </p:sp>
    </p:spTree>
    <p:extLst>
      <p:ext uri="{BB962C8B-B14F-4D97-AF65-F5344CB8AC3E}">
        <p14:creationId xmlns:p14="http://schemas.microsoft.com/office/powerpoint/2010/main" val="1885838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94B391-352D-A6BC-5E51-C4817F9FC982}"/>
              </a:ext>
            </a:extLst>
          </p:cNvPr>
          <p:cNvPicPr>
            <a:picLocks noChangeAspect="1"/>
          </p:cNvPicPr>
          <p:nvPr/>
        </p:nvPicPr>
        <p:blipFill>
          <a:blip r:embed="rId2"/>
          <a:stretch>
            <a:fillRect/>
          </a:stretch>
        </p:blipFill>
        <p:spPr>
          <a:xfrm>
            <a:off x="3900202" y="890180"/>
            <a:ext cx="5169775" cy="3578406"/>
          </a:xfrm>
          <a:prstGeom prst="rect">
            <a:avLst/>
          </a:prstGeom>
        </p:spPr>
      </p:pic>
      <p:pic>
        <p:nvPicPr>
          <p:cNvPr id="5" name="Picture 4">
            <a:extLst>
              <a:ext uri="{FF2B5EF4-FFF2-40B4-BE49-F238E27FC236}">
                <a16:creationId xmlns:a16="http://schemas.microsoft.com/office/drawing/2014/main" id="{CB34F207-93C6-1630-F4A8-B87B9A828D1A}"/>
              </a:ext>
            </a:extLst>
          </p:cNvPr>
          <p:cNvPicPr>
            <a:picLocks noChangeAspect="1"/>
          </p:cNvPicPr>
          <p:nvPr/>
        </p:nvPicPr>
        <p:blipFill>
          <a:blip r:embed="rId3"/>
          <a:stretch>
            <a:fillRect/>
          </a:stretch>
        </p:blipFill>
        <p:spPr>
          <a:xfrm>
            <a:off x="225115" y="1147132"/>
            <a:ext cx="3631102" cy="2681323"/>
          </a:xfrm>
          <a:prstGeom prst="rect">
            <a:avLst/>
          </a:prstGeom>
        </p:spPr>
      </p:pic>
      <p:sp>
        <p:nvSpPr>
          <p:cNvPr id="2" name="Rectangle 1">
            <a:extLst>
              <a:ext uri="{FF2B5EF4-FFF2-40B4-BE49-F238E27FC236}">
                <a16:creationId xmlns:a16="http://schemas.microsoft.com/office/drawing/2014/main" id="{A0A6A2CB-3C69-9F80-0836-9DFD013E43FC}"/>
              </a:ext>
            </a:extLst>
          </p:cNvPr>
          <p:cNvSpPr/>
          <p:nvPr/>
        </p:nvSpPr>
        <p:spPr>
          <a:xfrm>
            <a:off x="5872795" y="239486"/>
            <a:ext cx="132600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SVM-OVO:</a:t>
            </a:r>
          </a:p>
        </p:txBody>
      </p:sp>
    </p:spTree>
    <p:extLst>
      <p:ext uri="{BB962C8B-B14F-4D97-AF65-F5344CB8AC3E}">
        <p14:creationId xmlns:p14="http://schemas.microsoft.com/office/powerpoint/2010/main" val="3381960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E85B5-53FD-0F6B-5512-E4BD5A4180FC}"/>
              </a:ext>
            </a:extLst>
          </p:cNvPr>
          <p:cNvPicPr>
            <a:picLocks noChangeAspect="1"/>
          </p:cNvPicPr>
          <p:nvPr/>
        </p:nvPicPr>
        <p:blipFill>
          <a:blip r:embed="rId2"/>
          <a:stretch>
            <a:fillRect/>
          </a:stretch>
        </p:blipFill>
        <p:spPr>
          <a:xfrm>
            <a:off x="4497471" y="706051"/>
            <a:ext cx="4585570" cy="3901871"/>
          </a:xfrm>
          <a:prstGeom prst="rect">
            <a:avLst/>
          </a:prstGeom>
        </p:spPr>
      </p:pic>
      <p:pic>
        <p:nvPicPr>
          <p:cNvPr id="5" name="Picture 4">
            <a:extLst>
              <a:ext uri="{FF2B5EF4-FFF2-40B4-BE49-F238E27FC236}">
                <a16:creationId xmlns:a16="http://schemas.microsoft.com/office/drawing/2014/main" id="{4A69ABEF-62DC-6C03-C0F3-B961164E95DA}"/>
              </a:ext>
            </a:extLst>
          </p:cNvPr>
          <p:cNvPicPr>
            <a:picLocks noChangeAspect="1"/>
          </p:cNvPicPr>
          <p:nvPr/>
        </p:nvPicPr>
        <p:blipFill>
          <a:blip r:embed="rId3"/>
          <a:stretch>
            <a:fillRect/>
          </a:stretch>
        </p:blipFill>
        <p:spPr>
          <a:xfrm>
            <a:off x="281316" y="1127760"/>
            <a:ext cx="4167552" cy="3203979"/>
          </a:xfrm>
          <a:prstGeom prst="rect">
            <a:avLst/>
          </a:prstGeom>
        </p:spPr>
      </p:pic>
    </p:spTree>
    <p:extLst>
      <p:ext uri="{BB962C8B-B14F-4D97-AF65-F5344CB8AC3E}">
        <p14:creationId xmlns:p14="http://schemas.microsoft.com/office/powerpoint/2010/main" val="1605308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E0348-246B-E6A5-762F-BA7BE0F6C204}"/>
              </a:ext>
            </a:extLst>
          </p:cNvPr>
          <p:cNvPicPr>
            <a:picLocks noChangeAspect="1"/>
          </p:cNvPicPr>
          <p:nvPr/>
        </p:nvPicPr>
        <p:blipFill>
          <a:blip r:embed="rId2"/>
          <a:stretch>
            <a:fillRect/>
          </a:stretch>
        </p:blipFill>
        <p:spPr>
          <a:xfrm>
            <a:off x="511815" y="752250"/>
            <a:ext cx="3295819" cy="1644735"/>
          </a:xfrm>
          <a:prstGeom prst="rect">
            <a:avLst/>
          </a:prstGeom>
        </p:spPr>
      </p:pic>
      <p:pic>
        <p:nvPicPr>
          <p:cNvPr id="2" name="Picture 1">
            <a:extLst>
              <a:ext uri="{FF2B5EF4-FFF2-40B4-BE49-F238E27FC236}">
                <a16:creationId xmlns:a16="http://schemas.microsoft.com/office/drawing/2014/main" id="{9E3CED37-11BB-1D32-B8A8-1EE3EE5BB124}"/>
              </a:ext>
            </a:extLst>
          </p:cNvPr>
          <p:cNvPicPr>
            <a:picLocks noChangeAspect="1"/>
          </p:cNvPicPr>
          <p:nvPr/>
        </p:nvPicPr>
        <p:blipFill>
          <a:blip r:embed="rId3"/>
          <a:stretch>
            <a:fillRect/>
          </a:stretch>
        </p:blipFill>
        <p:spPr>
          <a:xfrm>
            <a:off x="414764" y="2471802"/>
            <a:ext cx="3784795" cy="1841595"/>
          </a:xfrm>
          <a:prstGeom prst="rect">
            <a:avLst/>
          </a:prstGeom>
        </p:spPr>
      </p:pic>
      <p:pic>
        <p:nvPicPr>
          <p:cNvPr id="5" name="Picture 4">
            <a:extLst>
              <a:ext uri="{FF2B5EF4-FFF2-40B4-BE49-F238E27FC236}">
                <a16:creationId xmlns:a16="http://schemas.microsoft.com/office/drawing/2014/main" id="{1774AE83-7546-B8E0-325B-7E9EF264EE62}"/>
              </a:ext>
            </a:extLst>
          </p:cNvPr>
          <p:cNvPicPr>
            <a:picLocks noChangeAspect="1"/>
          </p:cNvPicPr>
          <p:nvPr/>
        </p:nvPicPr>
        <p:blipFill>
          <a:blip r:embed="rId4"/>
          <a:stretch>
            <a:fillRect/>
          </a:stretch>
        </p:blipFill>
        <p:spPr>
          <a:xfrm>
            <a:off x="4412881" y="1669811"/>
            <a:ext cx="4578720" cy="1803878"/>
          </a:xfrm>
          <a:prstGeom prst="rect">
            <a:avLst/>
          </a:prstGeom>
        </p:spPr>
      </p:pic>
      <p:sp>
        <p:nvSpPr>
          <p:cNvPr id="4" name="Rectangle 3">
            <a:extLst>
              <a:ext uri="{FF2B5EF4-FFF2-40B4-BE49-F238E27FC236}">
                <a16:creationId xmlns:a16="http://schemas.microsoft.com/office/drawing/2014/main" id="{D36271CB-D57B-0449-1126-9468B883704C}"/>
              </a:ext>
            </a:extLst>
          </p:cNvPr>
          <p:cNvSpPr/>
          <p:nvPr/>
        </p:nvSpPr>
        <p:spPr>
          <a:xfrm>
            <a:off x="5157843" y="239486"/>
            <a:ext cx="275588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Labeled vs Unlabeled Data:</a:t>
            </a:r>
          </a:p>
        </p:txBody>
      </p:sp>
    </p:spTree>
    <p:extLst>
      <p:ext uri="{BB962C8B-B14F-4D97-AF65-F5344CB8AC3E}">
        <p14:creationId xmlns:p14="http://schemas.microsoft.com/office/powerpoint/2010/main" val="2577067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38DC4-6D90-45C5-8E55-412C36A3714F}"/>
              </a:ext>
            </a:extLst>
          </p:cNvPr>
          <p:cNvPicPr>
            <a:picLocks noChangeAspect="1"/>
          </p:cNvPicPr>
          <p:nvPr/>
        </p:nvPicPr>
        <p:blipFill>
          <a:blip r:embed="rId2"/>
          <a:stretch>
            <a:fillRect/>
          </a:stretch>
        </p:blipFill>
        <p:spPr>
          <a:xfrm>
            <a:off x="4256409" y="590548"/>
            <a:ext cx="4817923" cy="4073980"/>
          </a:xfrm>
          <a:prstGeom prst="rect">
            <a:avLst/>
          </a:prstGeom>
        </p:spPr>
      </p:pic>
      <p:pic>
        <p:nvPicPr>
          <p:cNvPr id="5" name="Picture 4">
            <a:extLst>
              <a:ext uri="{FF2B5EF4-FFF2-40B4-BE49-F238E27FC236}">
                <a16:creationId xmlns:a16="http://schemas.microsoft.com/office/drawing/2014/main" id="{73FFEC0F-1221-18D7-303A-F7D639929EEA}"/>
              </a:ext>
            </a:extLst>
          </p:cNvPr>
          <p:cNvPicPr>
            <a:picLocks noChangeAspect="1"/>
          </p:cNvPicPr>
          <p:nvPr/>
        </p:nvPicPr>
        <p:blipFill>
          <a:blip r:embed="rId3"/>
          <a:stretch>
            <a:fillRect/>
          </a:stretch>
        </p:blipFill>
        <p:spPr>
          <a:xfrm>
            <a:off x="552052" y="1001485"/>
            <a:ext cx="3575708" cy="3543243"/>
          </a:xfrm>
          <a:prstGeom prst="rect">
            <a:avLst/>
          </a:prstGeom>
        </p:spPr>
      </p:pic>
    </p:spTree>
    <p:extLst>
      <p:ext uri="{BB962C8B-B14F-4D97-AF65-F5344CB8AC3E}">
        <p14:creationId xmlns:p14="http://schemas.microsoft.com/office/powerpoint/2010/main" val="384451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82A6B5-5F41-0A33-A6B8-C9E36EE4DB43}"/>
              </a:ext>
            </a:extLst>
          </p:cNvPr>
          <p:cNvPicPr>
            <a:picLocks noChangeAspect="1"/>
          </p:cNvPicPr>
          <p:nvPr/>
        </p:nvPicPr>
        <p:blipFill>
          <a:blip r:embed="rId2"/>
          <a:stretch>
            <a:fillRect/>
          </a:stretch>
        </p:blipFill>
        <p:spPr>
          <a:xfrm>
            <a:off x="1876462" y="666876"/>
            <a:ext cx="5192585" cy="3941719"/>
          </a:xfrm>
          <a:prstGeom prst="rect">
            <a:avLst/>
          </a:prstGeom>
        </p:spPr>
      </p:pic>
      <p:sp>
        <p:nvSpPr>
          <p:cNvPr id="5" name="TextBox 4">
            <a:extLst>
              <a:ext uri="{FF2B5EF4-FFF2-40B4-BE49-F238E27FC236}">
                <a16:creationId xmlns:a16="http://schemas.microsoft.com/office/drawing/2014/main" id="{91CCF0E1-8EA7-AB6F-6918-183C14286531}"/>
              </a:ext>
            </a:extLst>
          </p:cNvPr>
          <p:cNvSpPr txBox="1"/>
          <p:nvPr/>
        </p:nvSpPr>
        <p:spPr>
          <a:xfrm>
            <a:off x="0" y="4608595"/>
            <a:ext cx="6274526" cy="461665"/>
          </a:xfrm>
          <a:prstGeom prst="rect">
            <a:avLst/>
          </a:prstGeom>
          <a:noFill/>
        </p:spPr>
        <p:txBody>
          <a:bodyPr wrap="square">
            <a:spAutoFit/>
          </a:bodyPr>
          <a:lstStyle/>
          <a:p>
            <a:pPr algn="just"/>
            <a:r>
              <a:rPr lang="en-US" sz="800" b="0" i="0" dirty="0">
                <a:solidFill>
                  <a:srgbClr val="212121"/>
                </a:solidFill>
                <a:effectLst/>
                <a:latin typeface="Times New Roman" panose="02020603050405020304" pitchFamily="18" charset="0"/>
                <a:cs typeface="Times New Roman" panose="02020603050405020304" pitchFamily="18" charset="0"/>
              </a:rPr>
              <a:t>Rezapour M, Niazi MKK, Gurcan MN. Machine learning-based analytics of the impact of the Covid-19 pandemic on alcohol consumption habit changes among United States healthcare workers. Sci Rep. 2023 Apr 12;13(1):6003. </a:t>
            </a:r>
            <a:r>
              <a:rPr lang="en-US" sz="800" b="0" i="0" dirty="0" err="1">
                <a:solidFill>
                  <a:srgbClr val="212121"/>
                </a:solidFill>
                <a:effectLst/>
                <a:latin typeface="Times New Roman" panose="02020603050405020304" pitchFamily="18" charset="0"/>
                <a:cs typeface="Times New Roman" panose="02020603050405020304" pitchFamily="18" charset="0"/>
              </a:rPr>
              <a:t>doi</a:t>
            </a:r>
            <a:r>
              <a:rPr lang="en-US" sz="800" b="0" i="0" dirty="0">
                <a:solidFill>
                  <a:srgbClr val="212121"/>
                </a:solidFill>
                <a:effectLst/>
                <a:latin typeface="Times New Roman" panose="02020603050405020304" pitchFamily="18" charset="0"/>
                <a:cs typeface="Times New Roman" panose="02020603050405020304" pitchFamily="18" charset="0"/>
              </a:rPr>
              <a:t>: 10.1038/s41598-023-33222-y. Erratum in: Sci Rep. 2023 Apr 26;13(1):6818. PMID: 37046069; PMCID: PMC10092930.</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859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701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5172C82-EC1E-FBE4-AB73-AC455505D2D6}"/>
              </a:ext>
            </a:extLst>
          </p:cNvPr>
          <p:cNvSpPr>
            <a:spLocks noGrp="1"/>
          </p:cNvSpPr>
          <p:nvPr>
            <p:ph type="subTitle" idx="1"/>
          </p:nvPr>
        </p:nvSpPr>
        <p:spPr>
          <a:xfrm>
            <a:off x="1212494" y="2140863"/>
            <a:ext cx="6424612" cy="430887"/>
          </a:xfrm>
        </p:spPr>
        <p:txBody>
          <a:bodyPr/>
          <a:lstStyle/>
          <a:p>
            <a:pPr algn="ctr"/>
            <a:r>
              <a:rPr lang="en-US" sz="2800" dirty="0">
                <a:latin typeface="Times New Roman" panose="02020603050405020304" pitchFamily="18" charset="0"/>
                <a:cs typeface="Times New Roman" panose="02020603050405020304" pitchFamily="18" charset="0"/>
              </a:rPr>
              <a:t>Real world Application of ML</a:t>
            </a:r>
          </a:p>
        </p:txBody>
      </p:sp>
    </p:spTree>
    <p:extLst>
      <p:ext uri="{BB962C8B-B14F-4D97-AF65-F5344CB8AC3E}">
        <p14:creationId xmlns:p14="http://schemas.microsoft.com/office/powerpoint/2010/main" val="3238542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774" y="870461"/>
            <a:ext cx="6424612" cy="276999"/>
          </a:xfrm>
        </p:spPr>
        <p:txBody>
          <a:bodyPr/>
          <a:lstStyle/>
          <a:p>
            <a:r>
              <a:rPr lang="en-US" sz="1800" dirty="0">
                <a:latin typeface="Times New Roman" panose="02020603050405020304" pitchFamily="18" charset="0"/>
                <a:cs typeface="Times New Roman" panose="02020603050405020304" pitchFamily="18" charset="0"/>
              </a:rPr>
              <a:t>Solving a Machine Learning problem</a:t>
            </a:r>
          </a:p>
        </p:txBody>
      </p:sp>
      <p:pic>
        <p:nvPicPr>
          <p:cNvPr id="3" name="Picture 2"/>
          <p:cNvPicPr>
            <a:picLocks noChangeAspect="1"/>
          </p:cNvPicPr>
          <p:nvPr/>
        </p:nvPicPr>
        <p:blipFill>
          <a:blip r:embed="rId2"/>
          <a:stretch>
            <a:fillRect/>
          </a:stretch>
        </p:blipFill>
        <p:spPr>
          <a:xfrm>
            <a:off x="2983469" y="1260707"/>
            <a:ext cx="2924748" cy="3386809"/>
          </a:xfrm>
          <a:prstGeom prst="rect">
            <a:avLst/>
          </a:prstGeom>
        </p:spPr>
      </p:pic>
    </p:spTree>
    <p:extLst>
      <p:ext uri="{BB962C8B-B14F-4D97-AF65-F5344CB8AC3E}">
        <p14:creationId xmlns:p14="http://schemas.microsoft.com/office/powerpoint/2010/main" val="4092376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734" y="829820"/>
            <a:ext cx="6424612" cy="276999"/>
          </a:xfrm>
        </p:spPr>
        <p:txBody>
          <a:bodyPr/>
          <a:lstStyle/>
          <a:p>
            <a:r>
              <a:rPr lang="en-US" sz="1800" dirty="0">
                <a:latin typeface="Times New Roman" panose="02020603050405020304" pitchFamily="18" charset="0"/>
                <a:cs typeface="Times New Roman" panose="02020603050405020304" pitchFamily="18" charset="0"/>
              </a:rPr>
              <a:t>Problem: Predict the price of Houses</a:t>
            </a:r>
          </a:p>
        </p:txBody>
      </p:sp>
      <p:pic>
        <p:nvPicPr>
          <p:cNvPr id="4" name="Picture 3"/>
          <p:cNvPicPr>
            <a:picLocks noChangeAspect="1"/>
          </p:cNvPicPr>
          <p:nvPr/>
        </p:nvPicPr>
        <p:blipFill>
          <a:blip r:embed="rId2"/>
          <a:stretch>
            <a:fillRect/>
          </a:stretch>
        </p:blipFill>
        <p:spPr>
          <a:xfrm>
            <a:off x="2232224" y="1253934"/>
            <a:ext cx="4479978" cy="3149727"/>
          </a:xfrm>
          <a:prstGeom prst="rect">
            <a:avLst/>
          </a:prstGeom>
        </p:spPr>
      </p:pic>
    </p:spTree>
    <p:extLst>
      <p:ext uri="{BB962C8B-B14F-4D97-AF65-F5344CB8AC3E}">
        <p14:creationId xmlns:p14="http://schemas.microsoft.com/office/powerpoint/2010/main" val="171408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9369" y="711287"/>
            <a:ext cx="6424612" cy="276999"/>
          </a:xfrm>
        </p:spPr>
        <p:txBody>
          <a:bodyPr/>
          <a:lstStyle/>
          <a:p>
            <a:r>
              <a:rPr lang="en-US" sz="1800" dirty="0">
                <a:latin typeface="Times New Roman" panose="02020603050405020304" pitchFamily="18" charset="0"/>
                <a:cs typeface="Times New Roman" panose="02020603050405020304" pitchFamily="18" charset="0"/>
              </a:rPr>
              <a:t>Sources of Data</a:t>
            </a:r>
          </a:p>
        </p:txBody>
      </p:sp>
      <p:sp>
        <p:nvSpPr>
          <p:cNvPr id="3" name="Oval 2"/>
          <p:cNvSpPr/>
          <p:nvPr/>
        </p:nvSpPr>
        <p:spPr>
          <a:xfrm>
            <a:off x="541768" y="1553324"/>
            <a:ext cx="2156723" cy="1341202"/>
          </a:xfrm>
          <a:prstGeom prst="ellipse">
            <a:avLst/>
          </a:prstGeom>
          <a:solidFill>
            <a:schemeClr val="accent2"/>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Scraping from Internet Source</a:t>
            </a:r>
          </a:p>
        </p:txBody>
      </p:sp>
      <p:sp>
        <p:nvSpPr>
          <p:cNvPr id="8" name="Oval 7"/>
          <p:cNvSpPr/>
          <p:nvPr/>
        </p:nvSpPr>
        <p:spPr>
          <a:xfrm>
            <a:off x="6177709" y="1553324"/>
            <a:ext cx="2119935" cy="1284647"/>
          </a:xfrm>
          <a:prstGeom prst="ellipse">
            <a:avLst/>
          </a:prstGeom>
          <a:solidFill>
            <a:schemeClr val="accent2"/>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Personal Databases</a:t>
            </a:r>
          </a:p>
        </p:txBody>
      </p:sp>
      <p:sp>
        <p:nvSpPr>
          <p:cNvPr id="9" name="Oval 8"/>
          <p:cNvSpPr/>
          <p:nvPr/>
        </p:nvSpPr>
        <p:spPr>
          <a:xfrm>
            <a:off x="3282894" y="3141120"/>
            <a:ext cx="2385850" cy="1236017"/>
          </a:xfrm>
          <a:prstGeom prst="ellipse">
            <a:avLst/>
          </a:prstGeom>
          <a:solidFill>
            <a:schemeClr val="accent2"/>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Publicly available repositories</a:t>
            </a:r>
          </a:p>
        </p:txBody>
      </p:sp>
      <p:sp>
        <p:nvSpPr>
          <p:cNvPr id="10" name="Oval 9"/>
          <p:cNvSpPr/>
          <p:nvPr/>
        </p:nvSpPr>
        <p:spPr>
          <a:xfrm>
            <a:off x="3381692" y="1605917"/>
            <a:ext cx="2156723" cy="1236017"/>
          </a:xfrm>
          <a:prstGeom prst="ellipse">
            <a:avLst/>
          </a:prstGeom>
          <a:solidFill>
            <a:schemeClr val="accent2"/>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Sources of Data</a:t>
            </a:r>
          </a:p>
        </p:txBody>
      </p:sp>
      <p:cxnSp>
        <p:nvCxnSpPr>
          <p:cNvPr id="11" name="Straight Arrow Connector 10"/>
          <p:cNvCxnSpPr>
            <a:cxnSpLocks/>
          </p:cNvCxnSpPr>
          <p:nvPr/>
        </p:nvCxnSpPr>
        <p:spPr>
          <a:xfrm flipH="1" flipV="1">
            <a:off x="2732531" y="2223925"/>
            <a:ext cx="6491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a:off x="4468675" y="2874449"/>
            <a:ext cx="7144" cy="234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10" idx="6"/>
          </p:cNvCxnSpPr>
          <p:nvPr/>
        </p:nvCxnSpPr>
        <p:spPr>
          <a:xfrm flipV="1">
            <a:off x="5538415" y="2223925"/>
            <a:ext cx="6025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577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51E1-3708-3FD2-9B2A-ADB163FE1E97}"/>
              </a:ext>
            </a:extLst>
          </p:cNvPr>
          <p:cNvSpPr>
            <a:spLocks noGrp="1"/>
          </p:cNvSpPr>
          <p:nvPr>
            <p:ph type="ctrTitle"/>
          </p:nvPr>
        </p:nvSpPr>
        <p:spPr>
          <a:xfrm>
            <a:off x="1063481" y="1229447"/>
            <a:ext cx="7027382" cy="276999"/>
          </a:xfrm>
        </p:spPr>
        <p:txBody>
          <a:bodyPr/>
          <a:lstStyle/>
          <a:p>
            <a:r>
              <a:rPr lang="en-US" sz="1800" dirty="0">
                <a:latin typeface="Times New Roman" panose="02020603050405020304" pitchFamily="18" charset="0"/>
                <a:cs typeface="Times New Roman" panose="02020603050405020304" pitchFamily="18" charset="0"/>
              </a:rPr>
              <a:t>Example: Overview of Housing Dataset</a:t>
            </a:r>
          </a:p>
        </p:txBody>
      </p:sp>
      <p:sp>
        <p:nvSpPr>
          <p:cNvPr id="3" name="Subtitle 2">
            <a:extLst>
              <a:ext uri="{FF2B5EF4-FFF2-40B4-BE49-F238E27FC236}">
                <a16:creationId xmlns:a16="http://schemas.microsoft.com/office/drawing/2014/main" id="{E91A0186-02A0-87E2-6AD6-063DFBBE6A9F}"/>
              </a:ext>
            </a:extLst>
          </p:cNvPr>
          <p:cNvSpPr>
            <a:spLocks noGrp="1"/>
          </p:cNvSpPr>
          <p:nvPr>
            <p:ph type="subTitle" idx="1"/>
          </p:nvPr>
        </p:nvSpPr>
        <p:spPr>
          <a:xfrm>
            <a:off x="1063481" y="1787371"/>
            <a:ext cx="6424612" cy="723275"/>
          </a:xfrm>
        </p:spPr>
        <p:txBody>
          <a:bodyPr/>
          <a:lstStyle/>
          <a:p>
            <a:pPr marL="285750" indent="-285750">
              <a:buFont typeface="Arial" panose="020B0604020202020204" pitchFamily="34" charset="0"/>
              <a:buChar char="•"/>
            </a:pPr>
            <a:r>
              <a:rPr lang="en-US" sz="1400" b="0" dirty="0">
                <a:latin typeface="Times New Roman" panose="02020603050405020304" pitchFamily="18" charset="0"/>
                <a:cs typeface="Times New Roman" panose="02020603050405020304" pitchFamily="18" charset="0"/>
              </a:rPr>
              <a:t>Consists of 14 features i.e., crime rate, proportion of businesses, distance to major centers, age. </a:t>
            </a:r>
          </a:p>
          <a:p>
            <a:pPr marL="285750" indent="-285750">
              <a:buFont typeface="Arial" panose="020B0604020202020204" pitchFamily="34" charset="0"/>
              <a:buChar char="•"/>
            </a:pPr>
            <a:r>
              <a:rPr lang="en-US" sz="1400" b="0" dirty="0">
                <a:latin typeface="Times New Roman" panose="02020603050405020304" pitchFamily="18" charset="0"/>
                <a:cs typeface="Times New Roman" panose="02020603050405020304" pitchFamily="18" charset="0"/>
              </a:rPr>
              <a:t>Target Variable: median value of owner-occupied homes in $1000s.</a:t>
            </a:r>
          </a:p>
        </p:txBody>
      </p:sp>
      <p:graphicFrame>
        <p:nvGraphicFramePr>
          <p:cNvPr id="5" name="Table 4">
            <a:extLst>
              <a:ext uri="{FF2B5EF4-FFF2-40B4-BE49-F238E27FC236}">
                <a16:creationId xmlns:a16="http://schemas.microsoft.com/office/drawing/2014/main" id="{AC9C5E34-70F8-88F4-D811-AA222A7D12BA}"/>
              </a:ext>
            </a:extLst>
          </p:cNvPr>
          <p:cNvGraphicFramePr>
            <a:graphicFrameLocks noGrp="1"/>
          </p:cNvGraphicFramePr>
          <p:nvPr/>
        </p:nvGraphicFramePr>
        <p:xfrm>
          <a:off x="1930400" y="2567285"/>
          <a:ext cx="5283200" cy="2254942"/>
        </p:xfrm>
        <a:graphic>
          <a:graphicData uri="http://schemas.openxmlformats.org/drawingml/2006/table">
            <a:tbl>
              <a:tblPr firstRow="1" bandRow="1">
                <a:tableStyleId>{EB344D84-9AFB-497E-A393-DC336BA19D2E}</a:tableStyleId>
              </a:tblPr>
              <a:tblGrid>
                <a:gridCol w="901549">
                  <a:extLst>
                    <a:ext uri="{9D8B030D-6E8A-4147-A177-3AD203B41FA5}">
                      <a16:colId xmlns:a16="http://schemas.microsoft.com/office/drawing/2014/main" val="318204705"/>
                    </a:ext>
                  </a:extLst>
                </a:gridCol>
                <a:gridCol w="4381651">
                  <a:extLst>
                    <a:ext uri="{9D8B030D-6E8A-4147-A177-3AD203B41FA5}">
                      <a16:colId xmlns:a16="http://schemas.microsoft.com/office/drawing/2014/main" val="2136897210"/>
                    </a:ext>
                  </a:extLst>
                </a:gridCol>
              </a:tblGrid>
              <a:tr h="350231">
                <a:tc>
                  <a:txBody>
                    <a:bodyPr/>
                    <a:lstStyle/>
                    <a:p>
                      <a:pPr fontAlgn="base"/>
                      <a:r>
                        <a:rPr lang="en-US" sz="1200" dirty="0">
                          <a:solidFill>
                            <a:schemeClr val="tx1"/>
                          </a:solidFill>
                        </a:rPr>
                        <a:t>Features</a:t>
                      </a:r>
                    </a:p>
                  </a:txBody>
                  <a:tcPr/>
                </a:tc>
                <a:tc>
                  <a:txBody>
                    <a:bodyPr/>
                    <a:lstStyle/>
                    <a:p>
                      <a:r>
                        <a:rPr lang="en-US" sz="1200" dirty="0">
                          <a:solidFill>
                            <a:schemeClr val="tx1"/>
                          </a:solidFill>
                        </a:rPr>
                        <a:t>Description</a:t>
                      </a:r>
                    </a:p>
                  </a:txBody>
                  <a:tcPr/>
                </a:tc>
                <a:extLst>
                  <a:ext uri="{0D108BD9-81ED-4DB2-BD59-A6C34878D82A}">
                    <a16:rowId xmlns:a16="http://schemas.microsoft.com/office/drawing/2014/main" val="3083078555"/>
                  </a:ext>
                </a:extLst>
              </a:tr>
              <a:tr h="350231">
                <a:tc>
                  <a:txBody>
                    <a:bodyPr/>
                    <a:lstStyle/>
                    <a:p>
                      <a:pPr fontAlgn="base"/>
                      <a:r>
                        <a:rPr lang="en-US" sz="1200" b="0" i="0" kern="1200" dirty="0">
                          <a:solidFill>
                            <a:schemeClr val="dk1"/>
                          </a:solidFill>
                          <a:effectLst/>
                          <a:latin typeface="+mn-lt"/>
                          <a:ea typeface="+mn-ea"/>
                          <a:cs typeface="+mn-cs"/>
                        </a:rPr>
                        <a:t>ZN</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proportion of residential land zoned for lots over 25,000 </a:t>
                      </a:r>
                      <a:r>
                        <a:rPr lang="en-US" sz="1200" b="0" i="0" kern="1200" dirty="0" err="1">
                          <a:solidFill>
                            <a:schemeClr val="dk1"/>
                          </a:solidFill>
                          <a:effectLst/>
                          <a:latin typeface="+mn-lt"/>
                          <a:ea typeface="+mn-ea"/>
                          <a:cs typeface="+mn-cs"/>
                        </a:rPr>
                        <a:t>sq.ft</a:t>
                      </a:r>
                      <a:r>
                        <a:rPr lang="en-US" sz="1200" b="0" i="0" kern="1200" dirty="0">
                          <a:solidFill>
                            <a:schemeClr val="dk1"/>
                          </a:solidFill>
                          <a:effectLst/>
                          <a:latin typeface="+mn-lt"/>
                          <a:ea typeface="+mn-ea"/>
                          <a:cs typeface="+mn-cs"/>
                        </a:rPr>
                        <a:t>.</a:t>
                      </a:r>
                    </a:p>
                    <a:p>
                      <a:endParaRPr lang="en-US" sz="1200" dirty="0"/>
                    </a:p>
                  </a:txBody>
                  <a:tcPr/>
                </a:tc>
                <a:extLst>
                  <a:ext uri="{0D108BD9-81ED-4DB2-BD59-A6C34878D82A}">
                    <a16:rowId xmlns:a16="http://schemas.microsoft.com/office/drawing/2014/main" val="562056618"/>
                  </a:ext>
                </a:extLst>
              </a:tr>
              <a:tr h="210138">
                <a:tc>
                  <a:txBody>
                    <a:bodyPr/>
                    <a:lstStyle/>
                    <a:p>
                      <a:r>
                        <a:rPr lang="en-US" sz="1200" dirty="0"/>
                        <a:t>INDUS</a:t>
                      </a:r>
                    </a:p>
                  </a:txBody>
                  <a:tcPr/>
                </a:tc>
                <a:tc>
                  <a:txBody>
                    <a:bodyPr/>
                    <a:lstStyle/>
                    <a:p>
                      <a:r>
                        <a:rPr lang="en-US" sz="1200" b="0" i="0" kern="1200" dirty="0">
                          <a:solidFill>
                            <a:schemeClr val="dk1"/>
                          </a:solidFill>
                          <a:effectLst/>
                          <a:latin typeface="+mn-lt"/>
                          <a:ea typeface="+mn-ea"/>
                          <a:cs typeface="+mn-cs"/>
                        </a:rPr>
                        <a:t>proportion of non-retail business acres per town</a:t>
                      </a:r>
                      <a:endParaRPr lang="en-US" sz="1200" dirty="0"/>
                    </a:p>
                  </a:txBody>
                  <a:tcPr/>
                </a:tc>
                <a:extLst>
                  <a:ext uri="{0D108BD9-81ED-4DB2-BD59-A6C34878D82A}">
                    <a16:rowId xmlns:a16="http://schemas.microsoft.com/office/drawing/2014/main" val="127446925"/>
                  </a:ext>
                </a:extLst>
              </a:tr>
              <a:tr h="350231">
                <a:tc>
                  <a:txBody>
                    <a:bodyPr/>
                    <a:lstStyle/>
                    <a:p>
                      <a:pPr fontAlgn="base"/>
                      <a:r>
                        <a:rPr lang="en-US" sz="1200" b="0" i="0" kern="1200" dirty="0">
                          <a:solidFill>
                            <a:schemeClr val="dk1"/>
                          </a:solidFill>
                          <a:effectLst/>
                          <a:latin typeface="+mn-lt"/>
                          <a:ea typeface="+mn-ea"/>
                          <a:cs typeface="+mn-cs"/>
                        </a:rPr>
                        <a:t>CHAS</a:t>
                      </a:r>
                      <a:endParaRPr lang="en-US" sz="1200" dirty="0"/>
                    </a:p>
                  </a:txBody>
                  <a:tcPr/>
                </a:tc>
                <a:tc>
                  <a:txBody>
                    <a:bodyPr/>
                    <a:lstStyle/>
                    <a:p>
                      <a:r>
                        <a:rPr lang="en-US" sz="1200" b="0" i="0" kern="1200" dirty="0">
                          <a:solidFill>
                            <a:schemeClr val="dk1"/>
                          </a:solidFill>
                          <a:effectLst/>
                          <a:latin typeface="+mn-lt"/>
                          <a:ea typeface="+mn-ea"/>
                          <a:cs typeface="+mn-cs"/>
                        </a:rPr>
                        <a:t>Distance to Charles River</a:t>
                      </a:r>
                      <a:endParaRPr lang="en-US" sz="1200" dirty="0"/>
                    </a:p>
                  </a:txBody>
                  <a:tcPr/>
                </a:tc>
                <a:extLst>
                  <a:ext uri="{0D108BD9-81ED-4DB2-BD59-A6C34878D82A}">
                    <a16:rowId xmlns:a16="http://schemas.microsoft.com/office/drawing/2014/main" val="2682421528"/>
                  </a:ext>
                </a:extLst>
              </a:tr>
              <a:tr h="210138">
                <a:tc>
                  <a:txBody>
                    <a:bodyPr/>
                    <a:lstStyle/>
                    <a:p>
                      <a:pPr fontAlgn="base"/>
                      <a:r>
                        <a:rPr lang="en-US" sz="1200" b="0" i="0" kern="1200" dirty="0">
                          <a:solidFill>
                            <a:schemeClr val="dk1"/>
                          </a:solidFill>
                          <a:effectLst/>
                          <a:latin typeface="+mn-lt"/>
                          <a:ea typeface="+mn-ea"/>
                          <a:cs typeface="+mn-cs"/>
                        </a:rPr>
                        <a:t>NOX</a:t>
                      </a:r>
                      <a:endParaRPr lang="en-US" sz="1200" dirty="0"/>
                    </a:p>
                  </a:txBody>
                  <a:tcPr/>
                </a:tc>
                <a:tc>
                  <a:txBody>
                    <a:bodyPr/>
                    <a:lstStyle/>
                    <a:p>
                      <a:r>
                        <a:rPr lang="en-US" sz="1200" b="0" i="0" kern="1200" dirty="0">
                          <a:solidFill>
                            <a:schemeClr val="dk1"/>
                          </a:solidFill>
                          <a:effectLst/>
                          <a:latin typeface="+mn-lt"/>
                          <a:ea typeface="+mn-ea"/>
                          <a:cs typeface="+mn-cs"/>
                        </a:rPr>
                        <a:t>nitric oxides concentration</a:t>
                      </a:r>
                      <a:endParaRPr lang="en-US" sz="1200" dirty="0"/>
                    </a:p>
                  </a:txBody>
                  <a:tcPr/>
                </a:tc>
                <a:extLst>
                  <a:ext uri="{0D108BD9-81ED-4DB2-BD59-A6C34878D82A}">
                    <a16:rowId xmlns:a16="http://schemas.microsoft.com/office/drawing/2014/main" val="2131576238"/>
                  </a:ext>
                </a:extLst>
              </a:tr>
              <a:tr h="210138">
                <a:tc>
                  <a:txBody>
                    <a:bodyPr/>
                    <a:lstStyle/>
                    <a:p>
                      <a:pPr fontAlgn="base"/>
                      <a:r>
                        <a:rPr lang="en-US" sz="1200" b="0" i="0" kern="1200" dirty="0">
                          <a:solidFill>
                            <a:schemeClr val="dk1"/>
                          </a:solidFill>
                          <a:effectLst/>
                          <a:latin typeface="+mn-lt"/>
                          <a:ea typeface="+mn-ea"/>
                          <a:cs typeface="+mn-cs"/>
                        </a:rPr>
                        <a:t>RM</a:t>
                      </a:r>
                    </a:p>
                  </a:txBody>
                  <a:tcPr/>
                </a:tc>
                <a:tc>
                  <a:txBody>
                    <a:bodyPr/>
                    <a:lstStyle/>
                    <a:p>
                      <a:r>
                        <a:rPr lang="en-US" sz="1200" b="0" i="0" kern="1200" dirty="0">
                          <a:solidFill>
                            <a:schemeClr val="dk1"/>
                          </a:solidFill>
                          <a:effectLst/>
                          <a:latin typeface="+mn-lt"/>
                          <a:ea typeface="+mn-ea"/>
                          <a:cs typeface="+mn-cs"/>
                        </a:rPr>
                        <a:t>average number of rooms per dwelling</a:t>
                      </a:r>
                      <a:endParaRPr lang="en-US" sz="1200" dirty="0"/>
                    </a:p>
                  </a:txBody>
                  <a:tcPr/>
                </a:tc>
                <a:extLst>
                  <a:ext uri="{0D108BD9-81ED-4DB2-BD59-A6C34878D82A}">
                    <a16:rowId xmlns:a16="http://schemas.microsoft.com/office/drawing/2014/main" val="1090101266"/>
                  </a:ext>
                </a:extLst>
              </a:tr>
              <a:tr h="210138">
                <a:tc>
                  <a:txBody>
                    <a:bodyPr/>
                    <a:lstStyle/>
                    <a:p>
                      <a:pPr fontAlgn="base"/>
                      <a:r>
                        <a:rPr lang="en-US" sz="1200" b="0" i="0" kern="1200" dirty="0">
                          <a:solidFill>
                            <a:schemeClr val="dk1"/>
                          </a:solidFill>
                          <a:effectLst/>
                          <a:latin typeface="+mn-lt"/>
                          <a:ea typeface="+mn-ea"/>
                          <a:cs typeface="+mn-cs"/>
                        </a:rPr>
                        <a:t>AGE</a:t>
                      </a:r>
                    </a:p>
                  </a:txBody>
                  <a:tcPr/>
                </a:tc>
                <a:tc>
                  <a:txBody>
                    <a:bodyPr/>
                    <a:lstStyle/>
                    <a:p>
                      <a:r>
                        <a:rPr lang="en-US" sz="1200" b="0" i="0" kern="1200" dirty="0">
                          <a:solidFill>
                            <a:schemeClr val="dk1"/>
                          </a:solidFill>
                          <a:effectLst/>
                          <a:latin typeface="+mn-lt"/>
                          <a:ea typeface="+mn-ea"/>
                          <a:cs typeface="+mn-cs"/>
                        </a:rPr>
                        <a:t>proportion of owner-occupied units built prior to 1940</a:t>
                      </a:r>
                      <a:endParaRPr lang="en-US" sz="1200" dirty="0"/>
                    </a:p>
                  </a:txBody>
                  <a:tcPr/>
                </a:tc>
                <a:extLst>
                  <a:ext uri="{0D108BD9-81ED-4DB2-BD59-A6C34878D82A}">
                    <a16:rowId xmlns:a16="http://schemas.microsoft.com/office/drawing/2014/main" val="951158933"/>
                  </a:ext>
                </a:extLst>
              </a:tr>
            </a:tbl>
          </a:graphicData>
        </a:graphic>
      </p:graphicFrame>
    </p:spTree>
    <p:extLst>
      <p:ext uri="{BB962C8B-B14F-4D97-AF65-F5344CB8AC3E}">
        <p14:creationId xmlns:p14="http://schemas.microsoft.com/office/powerpoint/2010/main" val="799465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51EB-F2FF-C64C-33AA-B66A2B134AB7}"/>
              </a:ext>
            </a:extLst>
          </p:cNvPr>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Dataset Features</a:t>
            </a:r>
          </a:p>
        </p:txBody>
      </p:sp>
      <p:graphicFrame>
        <p:nvGraphicFramePr>
          <p:cNvPr id="4" name="Table 4">
            <a:extLst>
              <a:ext uri="{FF2B5EF4-FFF2-40B4-BE49-F238E27FC236}">
                <a16:creationId xmlns:a16="http://schemas.microsoft.com/office/drawing/2014/main" id="{75ECC39C-1DA9-E48E-1D38-6651D9DBB19F}"/>
              </a:ext>
            </a:extLst>
          </p:cNvPr>
          <p:cNvGraphicFramePr>
            <a:graphicFrameLocks noGrp="1"/>
          </p:cNvGraphicFramePr>
          <p:nvPr>
            <p:extLst>
              <p:ext uri="{D42A27DB-BD31-4B8C-83A1-F6EECF244321}">
                <p14:modId xmlns:p14="http://schemas.microsoft.com/office/powerpoint/2010/main" val="1441367413"/>
              </p:ext>
            </p:extLst>
          </p:nvPr>
        </p:nvGraphicFramePr>
        <p:xfrm>
          <a:off x="1865207" y="1921067"/>
          <a:ext cx="5283200" cy="1926105"/>
        </p:xfrm>
        <a:graphic>
          <a:graphicData uri="http://schemas.openxmlformats.org/drawingml/2006/table">
            <a:tbl>
              <a:tblPr firstRow="1" bandRow="1">
                <a:tableStyleId>{EB344D84-9AFB-497E-A393-DC336BA19D2E}</a:tableStyleId>
              </a:tblPr>
              <a:tblGrid>
                <a:gridCol w="901549">
                  <a:extLst>
                    <a:ext uri="{9D8B030D-6E8A-4147-A177-3AD203B41FA5}">
                      <a16:colId xmlns:a16="http://schemas.microsoft.com/office/drawing/2014/main" val="992486527"/>
                    </a:ext>
                  </a:extLst>
                </a:gridCol>
                <a:gridCol w="4381651">
                  <a:extLst>
                    <a:ext uri="{9D8B030D-6E8A-4147-A177-3AD203B41FA5}">
                      <a16:colId xmlns:a16="http://schemas.microsoft.com/office/drawing/2014/main" val="718558992"/>
                    </a:ext>
                  </a:extLst>
                </a:gridCol>
              </a:tblGrid>
              <a:tr h="280185">
                <a:tc>
                  <a:txBody>
                    <a:bodyPr/>
                    <a:lstStyle/>
                    <a:p>
                      <a:pPr fontAlgn="base"/>
                      <a:r>
                        <a:rPr lang="en-US" sz="1200" dirty="0">
                          <a:solidFill>
                            <a:schemeClr val="tx1"/>
                          </a:solidFill>
                        </a:rPr>
                        <a:t>Features</a:t>
                      </a:r>
                    </a:p>
                  </a:txBody>
                  <a:tcPr/>
                </a:tc>
                <a:tc>
                  <a:txBody>
                    <a:bodyPr/>
                    <a:lstStyle/>
                    <a:p>
                      <a:r>
                        <a:rPr lang="en-US" sz="1200" dirty="0">
                          <a:solidFill>
                            <a:schemeClr val="tx1"/>
                          </a:solidFill>
                        </a:rPr>
                        <a:t>Description</a:t>
                      </a:r>
                    </a:p>
                  </a:txBody>
                  <a:tcPr/>
                </a:tc>
                <a:extLst>
                  <a:ext uri="{0D108BD9-81ED-4DB2-BD59-A6C34878D82A}">
                    <a16:rowId xmlns:a16="http://schemas.microsoft.com/office/drawing/2014/main" val="1333196376"/>
                  </a:ext>
                </a:extLst>
              </a:tr>
              <a:tr h="210138">
                <a:tc>
                  <a:txBody>
                    <a:bodyPr/>
                    <a:lstStyle/>
                    <a:p>
                      <a:pPr fontAlgn="base"/>
                      <a:r>
                        <a:rPr lang="en-US" sz="1200" b="0" i="0" kern="1200" dirty="0">
                          <a:solidFill>
                            <a:schemeClr val="dk1"/>
                          </a:solidFill>
                          <a:effectLst/>
                          <a:latin typeface="+mn-lt"/>
                          <a:ea typeface="+mn-ea"/>
                          <a:cs typeface="+mn-cs"/>
                        </a:rPr>
                        <a:t>DIS</a:t>
                      </a:r>
                    </a:p>
                  </a:txBody>
                  <a:tcPr/>
                </a:tc>
                <a:tc>
                  <a:txBody>
                    <a:bodyPr/>
                    <a:lstStyle/>
                    <a:p>
                      <a:r>
                        <a:rPr lang="en-US" sz="1200" b="0" i="0" kern="1200" dirty="0">
                          <a:solidFill>
                            <a:schemeClr val="dk1"/>
                          </a:solidFill>
                          <a:effectLst/>
                          <a:latin typeface="+mn-lt"/>
                          <a:ea typeface="+mn-ea"/>
                          <a:cs typeface="+mn-cs"/>
                        </a:rPr>
                        <a:t>weighted distances to ﬁve Boston employment centers</a:t>
                      </a:r>
                      <a:endParaRPr lang="en-US" sz="1200" dirty="0"/>
                    </a:p>
                  </a:txBody>
                  <a:tcPr/>
                </a:tc>
                <a:extLst>
                  <a:ext uri="{0D108BD9-81ED-4DB2-BD59-A6C34878D82A}">
                    <a16:rowId xmlns:a16="http://schemas.microsoft.com/office/drawing/2014/main" val="2008270022"/>
                  </a:ext>
                </a:extLst>
              </a:tr>
              <a:tr h="210138">
                <a:tc>
                  <a:txBody>
                    <a:bodyPr/>
                    <a:lstStyle/>
                    <a:p>
                      <a:pPr fontAlgn="base"/>
                      <a:r>
                        <a:rPr lang="en-US" sz="1200" b="0" i="0" kern="1200" dirty="0">
                          <a:solidFill>
                            <a:schemeClr val="dk1"/>
                          </a:solidFill>
                          <a:effectLst/>
                          <a:latin typeface="+mn-lt"/>
                          <a:ea typeface="+mn-ea"/>
                          <a:cs typeface="+mn-cs"/>
                        </a:rPr>
                        <a:t>RAD</a:t>
                      </a:r>
                    </a:p>
                  </a:txBody>
                  <a:tcPr/>
                </a:tc>
                <a:tc>
                  <a:txBody>
                    <a:bodyPr/>
                    <a:lstStyle/>
                    <a:p>
                      <a:r>
                        <a:rPr lang="en-US" sz="1200" b="0" i="0" kern="1200" dirty="0">
                          <a:solidFill>
                            <a:schemeClr val="dk1"/>
                          </a:solidFill>
                          <a:effectLst/>
                          <a:latin typeface="+mn-lt"/>
                          <a:ea typeface="+mn-ea"/>
                          <a:cs typeface="+mn-cs"/>
                        </a:rPr>
                        <a:t>index of accessibility to radial highways</a:t>
                      </a:r>
                      <a:endParaRPr lang="en-US" sz="1200" dirty="0"/>
                    </a:p>
                  </a:txBody>
                  <a:tcPr/>
                </a:tc>
                <a:extLst>
                  <a:ext uri="{0D108BD9-81ED-4DB2-BD59-A6C34878D82A}">
                    <a16:rowId xmlns:a16="http://schemas.microsoft.com/office/drawing/2014/main" val="313458804"/>
                  </a:ext>
                </a:extLst>
              </a:tr>
              <a:tr h="210138">
                <a:tc>
                  <a:txBody>
                    <a:bodyPr/>
                    <a:lstStyle/>
                    <a:p>
                      <a:pPr fontAlgn="base"/>
                      <a:r>
                        <a:rPr lang="en-US" sz="1200" b="0" i="0" kern="1200" dirty="0">
                          <a:solidFill>
                            <a:schemeClr val="dk1"/>
                          </a:solidFill>
                          <a:effectLst/>
                          <a:latin typeface="+mn-lt"/>
                          <a:ea typeface="+mn-ea"/>
                          <a:cs typeface="+mn-cs"/>
                        </a:rPr>
                        <a:t>TAX</a:t>
                      </a:r>
                    </a:p>
                  </a:txBody>
                  <a:tcPr/>
                </a:tc>
                <a:tc>
                  <a:txBody>
                    <a:bodyPr/>
                    <a:lstStyle/>
                    <a:p>
                      <a:r>
                        <a:rPr lang="en-US" sz="1200" b="0" i="0" kern="1200" dirty="0">
                          <a:solidFill>
                            <a:schemeClr val="dk1"/>
                          </a:solidFill>
                          <a:effectLst/>
                          <a:latin typeface="+mn-lt"/>
                          <a:ea typeface="+mn-ea"/>
                          <a:cs typeface="+mn-cs"/>
                        </a:rPr>
                        <a:t>full-value property-tax rate per $10,000</a:t>
                      </a:r>
                      <a:endParaRPr lang="en-US" sz="1200" dirty="0"/>
                    </a:p>
                  </a:txBody>
                  <a:tcPr/>
                </a:tc>
                <a:extLst>
                  <a:ext uri="{0D108BD9-81ED-4DB2-BD59-A6C34878D82A}">
                    <a16:rowId xmlns:a16="http://schemas.microsoft.com/office/drawing/2014/main" val="1012226394"/>
                  </a:ext>
                </a:extLst>
              </a:tr>
              <a:tr h="210138">
                <a:tc>
                  <a:txBody>
                    <a:bodyPr/>
                    <a:lstStyle/>
                    <a:p>
                      <a:pPr fontAlgn="base"/>
                      <a:r>
                        <a:rPr lang="en-US" sz="1200" b="0" i="0" kern="1200" dirty="0">
                          <a:solidFill>
                            <a:schemeClr val="dk1"/>
                          </a:solidFill>
                          <a:effectLst/>
                          <a:latin typeface="+mn-lt"/>
                          <a:ea typeface="+mn-ea"/>
                          <a:cs typeface="+mn-cs"/>
                        </a:rPr>
                        <a:t>PTRATIO</a:t>
                      </a:r>
                    </a:p>
                  </a:txBody>
                  <a:tcPr/>
                </a:tc>
                <a:tc>
                  <a:txBody>
                    <a:bodyPr/>
                    <a:lstStyle/>
                    <a:p>
                      <a:r>
                        <a:rPr lang="en-US" sz="1200" b="0" i="0" kern="1200" dirty="0">
                          <a:solidFill>
                            <a:schemeClr val="dk1"/>
                          </a:solidFill>
                          <a:effectLst/>
                          <a:latin typeface="+mn-lt"/>
                          <a:ea typeface="+mn-ea"/>
                          <a:cs typeface="+mn-cs"/>
                        </a:rPr>
                        <a:t>pupil-teacher ratio by town</a:t>
                      </a:r>
                      <a:endParaRPr lang="en-US" sz="1200" dirty="0"/>
                    </a:p>
                  </a:txBody>
                  <a:tcPr/>
                </a:tc>
                <a:extLst>
                  <a:ext uri="{0D108BD9-81ED-4DB2-BD59-A6C34878D82A}">
                    <a16:rowId xmlns:a16="http://schemas.microsoft.com/office/drawing/2014/main" val="516477267"/>
                  </a:ext>
                </a:extLst>
              </a:tr>
              <a:tr h="210138">
                <a:tc>
                  <a:txBody>
                    <a:bodyPr/>
                    <a:lstStyle/>
                    <a:p>
                      <a:pPr fontAlgn="base"/>
                      <a:r>
                        <a:rPr lang="en-US" sz="1200" b="0" i="0" kern="1200" dirty="0">
                          <a:solidFill>
                            <a:schemeClr val="dk1"/>
                          </a:solidFill>
                          <a:effectLst/>
                          <a:latin typeface="+mn-lt"/>
                          <a:ea typeface="+mn-ea"/>
                          <a:cs typeface="+mn-cs"/>
                        </a:rPr>
                        <a:t>LSTAT</a:t>
                      </a:r>
                    </a:p>
                  </a:txBody>
                  <a:tcPr/>
                </a:tc>
                <a:tc>
                  <a:txBody>
                    <a:bodyPr/>
                    <a:lstStyle/>
                    <a:p>
                      <a:r>
                        <a:rPr lang="en-US" sz="1200" b="0" i="0" kern="1200" dirty="0">
                          <a:solidFill>
                            <a:schemeClr val="dk1"/>
                          </a:solidFill>
                          <a:effectLst/>
                          <a:latin typeface="+mn-lt"/>
                          <a:ea typeface="+mn-ea"/>
                          <a:cs typeface="+mn-cs"/>
                        </a:rPr>
                        <a:t>lower status of the population</a:t>
                      </a:r>
                      <a:endParaRPr lang="en-US" sz="1200" dirty="0"/>
                    </a:p>
                  </a:txBody>
                  <a:tcPr/>
                </a:tc>
                <a:extLst>
                  <a:ext uri="{0D108BD9-81ED-4DB2-BD59-A6C34878D82A}">
                    <a16:rowId xmlns:a16="http://schemas.microsoft.com/office/drawing/2014/main" val="1401386926"/>
                  </a:ext>
                </a:extLst>
              </a:tr>
              <a:tr h="2101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MEDV</a:t>
                      </a:r>
                    </a:p>
                  </a:txBody>
                  <a:tcPr/>
                </a:tc>
                <a:tc>
                  <a:txBody>
                    <a:bodyPr/>
                    <a:lstStyle/>
                    <a:p>
                      <a:r>
                        <a:rPr lang="en-US" sz="1200" b="0" i="0" kern="1200" dirty="0">
                          <a:solidFill>
                            <a:schemeClr val="dk1"/>
                          </a:solidFill>
                          <a:effectLst/>
                          <a:latin typeface="+mn-lt"/>
                          <a:ea typeface="+mn-ea"/>
                          <a:cs typeface="+mn-cs"/>
                        </a:rPr>
                        <a:t>Median value of owner-occupied homes in $1000s</a:t>
                      </a:r>
                      <a:endParaRPr lang="en-US" sz="1200" dirty="0"/>
                    </a:p>
                  </a:txBody>
                  <a:tcPr/>
                </a:tc>
                <a:extLst>
                  <a:ext uri="{0D108BD9-81ED-4DB2-BD59-A6C34878D82A}">
                    <a16:rowId xmlns:a16="http://schemas.microsoft.com/office/drawing/2014/main" val="4195958582"/>
                  </a:ext>
                </a:extLst>
              </a:tr>
            </a:tbl>
          </a:graphicData>
        </a:graphic>
      </p:graphicFrame>
    </p:spTree>
    <p:extLst>
      <p:ext uri="{BB962C8B-B14F-4D97-AF65-F5344CB8AC3E}">
        <p14:creationId xmlns:p14="http://schemas.microsoft.com/office/powerpoint/2010/main" val="1254255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B7496-6DBE-FAB9-3639-EC32188A24C1}"/>
              </a:ext>
            </a:extLst>
          </p:cNvPr>
          <p:cNvSpPr>
            <a:spLocks noGrp="1"/>
          </p:cNvSpPr>
          <p:nvPr>
            <p:ph type="ctrTitle"/>
          </p:nvPr>
        </p:nvSpPr>
        <p:spPr>
          <a:xfrm>
            <a:off x="1063481" y="829820"/>
            <a:ext cx="6424612" cy="276999"/>
          </a:xfrm>
        </p:spPr>
        <p:txBody>
          <a:bodyPr/>
          <a:lstStyle/>
          <a:p>
            <a:r>
              <a:rPr lang="en-US" sz="1800" dirty="0">
                <a:latin typeface="Times New Roman" panose="02020603050405020304" pitchFamily="18" charset="0"/>
                <a:cs typeface="Times New Roman" panose="02020603050405020304" pitchFamily="18" charset="0"/>
              </a:rPr>
              <a:t>Skewness</a:t>
            </a:r>
          </a:p>
        </p:txBody>
      </p:sp>
      <p:sp>
        <p:nvSpPr>
          <p:cNvPr id="3" name="Subtitle 2">
            <a:extLst>
              <a:ext uri="{FF2B5EF4-FFF2-40B4-BE49-F238E27FC236}">
                <a16:creationId xmlns:a16="http://schemas.microsoft.com/office/drawing/2014/main" id="{C7BE6E9B-9BB1-0859-0D62-09B8BC54782C}"/>
              </a:ext>
            </a:extLst>
          </p:cNvPr>
          <p:cNvSpPr>
            <a:spLocks noGrp="1"/>
          </p:cNvSpPr>
          <p:nvPr>
            <p:ph type="subTitle" idx="1"/>
          </p:nvPr>
        </p:nvSpPr>
        <p:spPr>
          <a:xfrm>
            <a:off x="1063481" y="1245504"/>
            <a:ext cx="6424612" cy="1461939"/>
          </a:xfrm>
        </p:spPr>
        <p:txBody>
          <a:bodyPr/>
          <a:lstStyle/>
          <a:p>
            <a:pPr marL="285750" indent="-285750">
              <a:buFont typeface="Arial" panose="020B0604020202020204" pitchFamily="34" charset="0"/>
              <a:buChar char="•"/>
            </a:pPr>
            <a:r>
              <a:rPr lang="en-US" sz="1600" b="0" dirty="0">
                <a:solidFill>
                  <a:srgbClr val="040C28"/>
                </a:solidFill>
                <a:latin typeface="Times New Roman" panose="02020603050405020304" pitchFamily="18" charset="0"/>
                <a:cs typeface="Times New Roman" panose="02020603050405020304" pitchFamily="18" charset="0"/>
              </a:rPr>
              <a:t>M</a:t>
            </a:r>
            <a:r>
              <a:rPr lang="en-US" sz="1600" b="0" i="0" dirty="0">
                <a:solidFill>
                  <a:srgbClr val="040C28"/>
                </a:solidFill>
                <a:effectLst/>
                <a:latin typeface="Times New Roman" panose="02020603050405020304" pitchFamily="18" charset="0"/>
                <a:cs typeface="Times New Roman" panose="02020603050405020304" pitchFamily="18" charset="0"/>
              </a:rPr>
              <a:t>easurement of the distortion of symmetrical distribution or asymmetry in a attributes.</a:t>
            </a:r>
          </a:p>
          <a:p>
            <a:pPr marL="285750" indent="-285750">
              <a:buFont typeface="Arial" panose="020B0604020202020204" pitchFamily="34" charset="0"/>
              <a:buChar char="•"/>
            </a:pPr>
            <a:r>
              <a:rPr lang="en-US" sz="1600" b="0" dirty="0">
                <a:solidFill>
                  <a:srgbClr val="040C28"/>
                </a:solidFill>
                <a:latin typeface="Times New Roman" panose="02020603050405020304" pitchFamily="18" charset="0"/>
                <a:cs typeface="Times New Roman" panose="02020603050405020304" pitchFamily="18" charset="0"/>
              </a:rPr>
              <a:t>Extreme cases can act as an outlier.</a:t>
            </a:r>
          </a:p>
          <a:p>
            <a:pPr marL="285750" indent="-285750">
              <a:buFont typeface="Arial" panose="020B0604020202020204" pitchFamily="34" charset="0"/>
              <a:buChar char="•"/>
            </a:pPr>
            <a:r>
              <a:rPr lang="en-US" sz="1600" b="0" dirty="0">
                <a:solidFill>
                  <a:srgbClr val="040C28"/>
                </a:solidFill>
                <a:latin typeface="Times New Roman" panose="02020603050405020304" pitchFamily="18" charset="0"/>
                <a:cs typeface="Times New Roman" panose="02020603050405020304" pitchFamily="18" charset="0"/>
              </a:rPr>
              <a:t>Log1p transformation</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ACD0CEE-9DA9-3E3C-C975-26011AA6DA21}"/>
              </a:ext>
            </a:extLst>
          </p:cNvPr>
          <p:cNvPicPr>
            <a:picLocks noChangeAspect="1"/>
          </p:cNvPicPr>
          <p:nvPr/>
        </p:nvPicPr>
        <p:blipFill>
          <a:blip r:embed="rId2"/>
          <a:stretch>
            <a:fillRect/>
          </a:stretch>
        </p:blipFill>
        <p:spPr>
          <a:xfrm>
            <a:off x="1512253" y="3079750"/>
            <a:ext cx="5174338" cy="1994852"/>
          </a:xfrm>
          <a:prstGeom prst="rect">
            <a:avLst/>
          </a:prstGeom>
        </p:spPr>
      </p:pic>
    </p:spTree>
    <p:extLst>
      <p:ext uri="{BB962C8B-B14F-4D97-AF65-F5344CB8AC3E}">
        <p14:creationId xmlns:p14="http://schemas.microsoft.com/office/powerpoint/2010/main" val="400034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BBA6A90-988D-8B69-7195-ABC87C5EB03F}"/>
              </a:ext>
            </a:extLst>
          </p:cNvPr>
          <p:cNvPicPr>
            <a:picLocks noChangeAspect="1"/>
          </p:cNvPicPr>
          <p:nvPr/>
        </p:nvPicPr>
        <p:blipFill>
          <a:blip r:embed="rId2"/>
          <a:stretch>
            <a:fillRect/>
          </a:stretch>
        </p:blipFill>
        <p:spPr>
          <a:xfrm>
            <a:off x="5359319" y="822960"/>
            <a:ext cx="3714788" cy="3828506"/>
          </a:xfrm>
          <a:prstGeom prst="rect">
            <a:avLst/>
          </a:prstGeom>
        </p:spPr>
      </p:pic>
      <p:pic>
        <p:nvPicPr>
          <p:cNvPr id="19" name="Picture 18">
            <a:extLst>
              <a:ext uri="{FF2B5EF4-FFF2-40B4-BE49-F238E27FC236}">
                <a16:creationId xmlns:a16="http://schemas.microsoft.com/office/drawing/2014/main" id="{B9D154B8-A78C-A597-BE21-CA2F9D5D72B5}"/>
              </a:ext>
            </a:extLst>
          </p:cNvPr>
          <p:cNvPicPr>
            <a:picLocks noChangeAspect="1"/>
          </p:cNvPicPr>
          <p:nvPr/>
        </p:nvPicPr>
        <p:blipFill>
          <a:blip r:embed="rId3"/>
          <a:stretch>
            <a:fillRect/>
          </a:stretch>
        </p:blipFill>
        <p:spPr>
          <a:xfrm>
            <a:off x="69893" y="1817235"/>
            <a:ext cx="5442289" cy="1703526"/>
          </a:xfrm>
          <a:prstGeom prst="rect">
            <a:avLst/>
          </a:prstGeom>
        </p:spPr>
      </p:pic>
    </p:spTree>
    <p:extLst>
      <p:ext uri="{BB962C8B-B14F-4D97-AF65-F5344CB8AC3E}">
        <p14:creationId xmlns:p14="http://schemas.microsoft.com/office/powerpoint/2010/main" val="1159152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02134-90F8-59DE-FE49-30AD8FBAF44D}"/>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Training, and Testing sets generation</a:t>
            </a:r>
          </a:p>
        </p:txBody>
      </p:sp>
      <p:sp>
        <p:nvSpPr>
          <p:cNvPr id="3" name="Subtitle 2">
            <a:extLst>
              <a:ext uri="{FF2B5EF4-FFF2-40B4-BE49-F238E27FC236}">
                <a16:creationId xmlns:a16="http://schemas.microsoft.com/office/drawing/2014/main" id="{3A250CE3-B635-E757-AA24-B94818B71574}"/>
              </a:ext>
            </a:extLst>
          </p:cNvPr>
          <p:cNvSpPr>
            <a:spLocks noGrp="1"/>
          </p:cNvSpPr>
          <p:nvPr>
            <p:ph type="subTitle" idx="1"/>
          </p:nvPr>
        </p:nvSpPr>
        <p:spPr>
          <a:xfrm>
            <a:off x="1063480" y="1787370"/>
            <a:ext cx="6424611" cy="446276"/>
          </a:xfrm>
        </p:spPr>
        <p:txBody>
          <a:bodyPr/>
          <a:lstStyle/>
          <a:p>
            <a:pPr marL="285750" indent="-285750" algn="just">
              <a:buFont typeface="Wingdings" panose="05000000000000000000" pitchFamily="2" charset="2"/>
              <a:buChar char="q"/>
            </a:pPr>
            <a:r>
              <a:rPr lang="en-US" sz="1200" b="0" dirty="0">
                <a:solidFill>
                  <a:srgbClr val="000000"/>
                </a:solidFill>
                <a:latin typeface="Times New Roman" panose="02020603050405020304" pitchFamily="18" charset="0"/>
                <a:cs typeface="Times New Roman" panose="02020603050405020304" pitchFamily="18" charset="0"/>
              </a:rPr>
              <a:t>Evaluation process that allows you to simulate how your model performs on new/unseen data.</a:t>
            </a:r>
          </a:p>
          <a:p>
            <a:pPr marL="285750" indent="-285750" algn="just">
              <a:buFont typeface="Wingdings" panose="05000000000000000000" pitchFamily="2" charset="2"/>
              <a:buChar char="q"/>
            </a:pPr>
            <a:r>
              <a:rPr lang="en-US" sz="1200" b="0" dirty="0">
                <a:solidFill>
                  <a:srgbClr val="000000"/>
                </a:solidFill>
                <a:latin typeface="Times New Roman" panose="02020603050405020304" pitchFamily="18" charset="0"/>
                <a:cs typeface="Times New Roman" panose="02020603050405020304" pitchFamily="18" charset="0"/>
              </a:rPr>
              <a:t>Split ratio: 70:15:15. </a:t>
            </a:r>
          </a:p>
        </p:txBody>
      </p:sp>
      <p:pic>
        <p:nvPicPr>
          <p:cNvPr id="6" name="Picture 5">
            <a:extLst>
              <a:ext uri="{FF2B5EF4-FFF2-40B4-BE49-F238E27FC236}">
                <a16:creationId xmlns:a16="http://schemas.microsoft.com/office/drawing/2014/main" id="{61560807-B234-9078-99EA-1760852899FA}"/>
              </a:ext>
            </a:extLst>
          </p:cNvPr>
          <p:cNvPicPr>
            <a:picLocks noChangeAspect="1"/>
          </p:cNvPicPr>
          <p:nvPr/>
        </p:nvPicPr>
        <p:blipFill>
          <a:blip r:embed="rId2"/>
          <a:stretch>
            <a:fillRect/>
          </a:stretch>
        </p:blipFill>
        <p:spPr>
          <a:xfrm>
            <a:off x="2133619" y="2418312"/>
            <a:ext cx="4402628" cy="2700547"/>
          </a:xfrm>
          <a:prstGeom prst="rect">
            <a:avLst/>
          </a:prstGeom>
        </p:spPr>
      </p:pic>
    </p:spTree>
    <p:extLst>
      <p:ext uri="{BB962C8B-B14F-4D97-AF65-F5344CB8AC3E}">
        <p14:creationId xmlns:p14="http://schemas.microsoft.com/office/powerpoint/2010/main" val="169126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Data Normalization</a:t>
            </a:r>
          </a:p>
        </p:txBody>
      </p:sp>
      <p:pic>
        <p:nvPicPr>
          <p:cNvPr id="4" name="Picture 3"/>
          <p:cNvPicPr>
            <a:picLocks noChangeAspect="1"/>
          </p:cNvPicPr>
          <p:nvPr/>
        </p:nvPicPr>
        <p:blipFill>
          <a:blip r:embed="rId2"/>
          <a:stretch>
            <a:fillRect/>
          </a:stretch>
        </p:blipFill>
        <p:spPr>
          <a:xfrm>
            <a:off x="1063481" y="2232660"/>
            <a:ext cx="4481171" cy="2240586"/>
          </a:xfrm>
          <a:prstGeom prst="rect">
            <a:avLst/>
          </a:prstGeom>
        </p:spPr>
      </p:pic>
      <p:cxnSp>
        <p:nvCxnSpPr>
          <p:cNvPr id="13" name="Elbow Connector 12"/>
          <p:cNvCxnSpPr/>
          <p:nvPr/>
        </p:nvCxnSpPr>
        <p:spPr>
          <a:xfrm flipV="1">
            <a:off x="4122420" y="1798320"/>
            <a:ext cx="2026920" cy="434340"/>
          </a:xfrm>
          <a:prstGeom prst="bentConnector3">
            <a:avLst>
              <a:gd name="adj1" fmla="val 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1341120" y="1798320"/>
            <a:ext cx="4808220" cy="434340"/>
          </a:xfrm>
          <a:prstGeom prst="bentConnector3">
            <a:avLst>
              <a:gd name="adj1" fmla="val -79"/>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223173" y="1516380"/>
            <a:ext cx="2529840" cy="1569660"/>
          </a:xfrm>
          <a:prstGeom prst="rect">
            <a:avLst/>
          </a:prstGeom>
          <a:noFill/>
        </p:spPr>
        <p:txBody>
          <a:bodyPr wrap="square" rtlCol="0">
            <a:spAutoFit/>
          </a:bodyPr>
          <a:lstStyle/>
          <a:p>
            <a:r>
              <a:rPr lang="en-US" sz="1600" dirty="0">
                <a:solidFill>
                  <a:schemeClr val="accent5">
                    <a:lumMod val="75000"/>
                  </a:schemeClr>
                </a:solidFill>
                <a:latin typeface="Times New Roman" panose="02020603050405020304" pitchFamily="18" charset="0"/>
                <a:cs typeface="Times New Roman" panose="02020603050405020304" pitchFamily="18" charset="0"/>
              </a:rPr>
              <a:t>The attributes TAX, CRIM are generally considered as equally important, but their scales are different and TAX might take higher priority over other attributes</a:t>
            </a:r>
          </a:p>
        </p:txBody>
      </p:sp>
    </p:spTree>
    <p:extLst>
      <p:ext uri="{BB962C8B-B14F-4D97-AF65-F5344CB8AC3E}">
        <p14:creationId xmlns:p14="http://schemas.microsoft.com/office/powerpoint/2010/main" val="1452387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5637-86A6-DEA9-EF49-1783DB9ADAFD}"/>
              </a:ext>
            </a:extLst>
          </p:cNvPr>
          <p:cNvSpPr>
            <a:spLocks noGrp="1"/>
          </p:cNvSpPr>
          <p:nvPr>
            <p:ph type="ctrTitle"/>
          </p:nvPr>
        </p:nvSpPr>
        <p:spPr>
          <a:xfrm>
            <a:off x="1056707" y="884007"/>
            <a:ext cx="6424612" cy="276999"/>
          </a:xfrm>
        </p:spPr>
        <p:txBody>
          <a:bodyPr/>
          <a:lstStyle/>
          <a:p>
            <a:r>
              <a:rPr lang="en-US" sz="1800" dirty="0">
                <a:latin typeface="Times New Roman" panose="02020603050405020304" pitchFamily="18" charset="0"/>
                <a:cs typeface="Times New Roman" panose="02020603050405020304" pitchFamily="18" charset="0"/>
              </a:rPr>
              <a:t>Importance of Data Normalization</a:t>
            </a:r>
          </a:p>
        </p:txBody>
      </p:sp>
      <p:pic>
        <p:nvPicPr>
          <p:cNvPr id="20" name="Picture 19" descr="A screen shot of a computer&#10;&#10;Description automatically generated with low confidence">
            <a:extLst>
              <a:ext uri="{FF2B5EF4-FFF2-40B4-BE49-F238E27FC236}">
                <a16:creationId xmlns:a16="http://schemas.microsoft.com/office/drawing/2014/main" id="{66E70CC6-565A-2BF8-A529-A5F84E029B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8840" y="1976284"/>
            <a:ext cx="4492533" cy="2527050"/>
          </a:xfrm>
          <a:prstGeom prst="rect">
            <a:avLst/>
          </a:prstGeom>
        </p:spPr>
      </p:pic>
      <p:pic>
        <p:nvPicPr>
          <p:cNvPr id="21" name="Picture 20" descr="A screenshot of a computer&#10;&#10;Description automatically generated with medium confidence">
            <a:extLst>
              <a:ext uri="{FF2B5EF4-FFF2-40B4-BE49-F238E27FC236}">
                <a16:creationId xmlns:a16="http://schemas.microsoft.com/office/drawing/2014/main" id="{E7A8F1E3-AC7F-5CCA-158F-250537C81C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1583"/>
            <a:ext cx="4492533" cy="2527050"/>
          </a:xfrm>
          <a:prstGeom prst="rect">
            <a:avLst/>
          </a:prstGeom>
        </p:spPr>
      </p:pic>
      <p:sp>
        <p:nvSpPr>
          <p:cNvPr id="22" name="TextBox 21">
            <a:extLst>
              <a:ext uri="{FF2B5EF4-FFF2-40B4-BE49-F238E27FC236}">
                <a16:creationId xmlns:a16="http://schemas.microsoft.com/office/drawing/2014/main" id="{451D3EE7-D11E-4352-4C73-6CB9E7BC2611}"/>
              </a:ext>
            </a:extLst>
          </p:cNvPr>
          <p:cNvSpPr txBox="1"/>
          <p:nvPr/>
        </p:nvSpPr>
        <p:spPr>
          <a:xfrm>
            <a:off x="1056707" y="1544320"/>
            <a:ext cx="2465426"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Before Normalization</a:t>
            </a:r>
          </a:p>
        </p:txBody>
      </p:sp>
      <p:sp>
        <p:nvSpPr>
          <p:cNvPr id="23" name="TextBox 22">
            <a:extLst>
              <a:ext uri="{FF2B5EF4-FFF2-40B4-BE49-F238E27FC236}">
                <a16:creationId xmlns:a16="http://schemas.microsoft.com/office/drawing/2014/main" id="{61E7E4DE-364F-03DE-2BD9-BC85954057F5}"/>
              </a:ext>
            </a:extLst>
          </p:cNvPr>
          <p:cNvSpPr txBox="1"/>
          <p:nvPr/>
        </p:nvSpPr>
        <p:spPr>
          <a:xfrm>
            <a:off x="5621869" y="1544320"/>
            <a:ext cx="2465426"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After Normalization</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762E68-A4FE-AA8D-A2A4-898AAB4F1D7F}"/>
                  </a:ext>
                </a:extLst>
              </p:cNvPr>
              <p:cNvSpPr txBox="1"/>
              <p:nvPr/>
            </p:nvSpPr>
            <p:spPr>
              <a:xfrm>
                <a:off x="1056707" y="3936327"/>
                <a:ext cx="246542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𝑹</m:t>
                          </m:r>
                        </m:e>
                        <m:sub>
                          <m:r>
                            <a:rPr lang="en-US" sz="1600" b="1" i="1" smtClean="0">
                              <a:latin typeface="Cambria Math" panose="02040503050406030204" pitchFamily="18" charset="0"/>
                            </a:rPr>
                            <m:t>𝟏𝟐</m:t>
                          </m:r>
                          <m:r>
                            <a:rPr lang="en-US" sz="1600" b="1" i="1" smtClean="0">
                              <a:latin typeface="Cambria Math" panose="02040503050406030204" pitchFamily="18" charset="0"/>
                            </a:rPr>
                            <m:t> </m:t>
                          </m:r>
                        </m:sub>
                      </m:sSub>
                      <m:r>
                        <a:rPr lang="en-US" sz="1600" b="1" i="1" smtClean="0">
                          <a:latin typeface="Cambria Math" panose="02040503050406030204" pitchFamily="18" charset="0"/>
                        </a:rPr>
                        <m:t>=</m:t>
                      </m:r>
                      <m:r>
                        <a:rPr lang="en-US" sz="1600" b="1" i="1" smtClean="0">
                          <a:latin typeface="Cambria Math" panose="02040503050406030204" pitchFamily="18" charset="0"/>
                        </a:rPr>
                        <m:t>𝟑𝟏</m:t>
                      </m:r>
                      <m:r>
                        <a:rPr lang="en-US" sz="1600" b="1" i="1" smtClean="0">
                          <a:latin typeface="Cambria Math" panose="02040503050406030204" pitchFamily="18" charset="0"/>
                        </a:rPr>
                        <m:t>.</m:t>
                      </m:r>
                      <m:r>
                        <a:rPr lang="en-US" sz="1600" b="1" i="1" smtClean="0">
                          <a:latin typeface="Cambria Math" panose="02040503050406030204" pitchFamily="18" charset="0"/>
                        </a:rPr>
                        <m:t>𝟎𝟎𝟎𝟒</m:t>
                      </m:r>
                    </m:oMath>
                  </m:oMathPara>
                </a14:m>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𝟏</m:t>
                          </m:r>
                          <m:r>
                            <a:rPr lang="en-US" sz="1600" b="1" i="1" smtClean="0">
                              <a:latin typeface="Cambria Math" panose="02040503050406030204" pitchFamily="18" charset="0"/>
                            </a:rPr>
                            <m:t>𝟑</m:t>
                          </m:r>
                          <m:r>
                            <a:rPr lang="en-US" sz="1600" b="1" i="1">
                              <a:latin typeface="Cambria Math" panose="02040503050406030204" pitchFamily="18" charset="0"/>
                            </a:rPr>
                            <m:t> </m:t>
                          </m:r>
                        </m:sub>
                      </m:sSub>
                      <m:r>
                        <a:rPr lang="en-US" sz="1600" b="1" i="1">
                          <a:latin typeface="Cambria Math" panose="02040503050406030204" pitchFamily="18" charset="0"/>
                        </a:rPr>
                        <m:t>=</m:t>
                      </m:r>
                      <m:r>
                        <a:rPr lang="en-US" sz="1600" b="1" i="1">
                          <a:latin typeface="Cambria Math" panose="02040503050406030204" pitchFamily="18" charset="0"/>
                        </a:rPr>
                        <m:t>𝟏𝟐</m:t>
                      </m:r>
                      <m:r>
                        <a:rPr lang="en-US" sz="1600" b="1" i="1">
                          <a:latin typeface="Cambria Math" panose="02040503050406030204" pitchFamily="18" charset="0"/>
                        </a:rPr>
                        <m:t>.</m:t>
                      </m:r>
                      <m:r>
                        <a:rPr lang="en-US" sz="1600" b="1" i="1">
                          <a:latin typeface="Cambria Math" panose="02040503050406030204" pitchFamily="18" charset="0"/>
                        </a:rPr>
                        <m:t>𝟎𝟎𝟎𝟏</m:t>
                      </m:r>
                    </m:oMath>
                  </m:oMathPara>
                </a14:m>
                <a:endParaRPr lang="en-US" sz="1600" b="1" dirty="0"/>
              </a:p>
            </p:txBody>
          </p:sp>
        </mc:Choice>
        <mc:Fallback xmlns="">
          <p:sp>
            <p:nvSpPr>
              <p:cNvPr id="24" name="TextBox 23">
                <a:extLst>
                  <a:ext uri="{FF2B5EF4-FFF2-40B4-BE49-F238E27FC236}">
                    <a16:creationId xmlns:a16="http://schemas.microsoft.com/office/drawing/2014/main" id="{90762E68-A4FE-AA8D-A2A4-898AAB4F1D7F}"/>
                  </a:ext>
                </a:extLst>
              </p:cNvPr>
              <p:cNvSpPr txBox="1">
                <a:spLocks noRot="1" noChangeAspect="1" noMove="1" noResize="1" noEditPoints="1" noAdjustHandles="1" noChangeArrowheads="1" noChangeShapeType="1" noTextEdit="1"/>
              </p:cNvSpPr>
              <p:nvPr/>
            </p:nvSpPr>
            <p:spPr>
              <a:xfrm>
                <a:off x="1056707" y="3936327"/>
                <a:ext cx="2465426"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E12D670-07D6-8AF6-1556-EF3795082525}"/>
                  </a:ext>
                </a:extLst>
              </p:cNvPr>
              <p:cNvSpPr txBox="1"/>
              <p:nvPr/>
            </p:nvSpPr>
            <p:spPr>
              <a:xfrm>
                <a:off x="5753980" y="3936326"/>
                <a:ext cx="246542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𝑹</m:t>
                          </m:r>
                        </m:e>
                        <m:sub>
                          <m:r>
                            <a:rPr lang="en-US" sz="1600" b="1" i="1" smtClean="0">
                              <a:latin typeface="Cambria Math" panose="02040503050406030204" pitchFamily="18" charset="0"/>
                            </a:rPr>
                            <m:t>𝟏𝟐</m:t>
                          </m:r>
                          <m:r>
                            <a:rPr lang="en-US" sz="1600" b="1" i="1" smtClean="0">
                              <a:latin typeface="Cambria Math" panose="02040503050406030204" pitchFamily="18" charset="0"/>
                            </a:rPr>
                            <m:t> </m:t>
                          </m:r>
                        </m:sub>
                      </m:sSub>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𝟎𝟐𝟒</m:t>
                      </m:r>
                    </m:oMath>
                  </m:oMathPara>
                </a14:m>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𝟏</m:t>
                          </m:r>
                          <m:r>
                            <a:rPr lang="en-US" sz="1600" b="1" i="1" smtClean="0">
                              <a:latin typeface="Cambria Math" panose="02040503050406030204" pitchFamily="18" charset="0"/>
                            </a:rPr>
                            <m:t>𝟑</m:t>
                          </m:r>
                          <m:r>
                            <a:rPr lang="en-US" sz="1600" b="1" i="1">
                              <a:latin typeface="Cambria Math" panose="02040503050406030204" pitchFamily="18" charset="0"/>
                            </a:rPr>
                            <m:t> </m:t>
                          </m:r>
                        </m:sub>
                      </m:sSub>
                      <m:r>
                        <a:rPr lang="en-US" sz="1600" b="1" i="1">
                          <a:latin typeface="Cambria Math" panose="02040503050406030204" pitchFamily="18" charset="0"/>
                        </a:rPr>
                        <m:t>=</m:t>
                      </m:r>
                      <m:r>
                        <a:rPr lang="en-US" sz="1600" b="1" i="1">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𝟎𝟕𝟑</m:t>
                      </m:r>
                    </m:oMath>
                  </m:oMathPara>
                </a14:m>
                <a:endParaRPr lang="en-US" sz="1600" b="1" dirty="0"/>
              </a:p>
            </p:txBody>
          </p:sp>
        </mc:Choice>
        <mc:Fallback xmlns="">
          <p:sp>
            <p:nvSpPr>
              <p:cNvPr id="26" name="TextBox 25">
                <a:extLst>
                  <a:ext uri="{FF2B5EF4-FFF2-40B4-BE49-F238E27FC236}">
                    <a16:creationId xmlns:a16="http://schemas.microsoft.com/office/drawing/2014/main" id="{FE12D670-07D6-8AF6-1556-EF3795082525}"/>
                  </a:ext>
                </a:extLst>
              </p:cNvPr>
              <p:cNvSpPr txBox="1">
                <a:spLocks noRot="1" noChangeAspect="1" noMove="1" noResize="1" noEditPoints="1" noAdjustHandles="1" noChangeArrowheads="1" noChangeShapeType="1" noTextEdit="1"/>
              </p:cNvSpPr>
              <p:nvPr/>
            </p:nvSpPr>
            <p:spPr>
              <a:xfrm>
                <a:off x="5753980" y="3936326"/>
                <a:ext cx="2465426" cy="5847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8362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Data Normalization Methods</a:t>
            </a:r>
          </a:p>
        </p:txBody>
      </p:sp>
      <p:sp>
        <p:nvSpPr>
          <p:cNvPr id="3" name="Subtitle 2"/>
          <p:cNvSpPr>
            <a:spLocks noGrp="1"/>
          </p:cNvSpPr>
          <p:nvPr>
            <p:ph type="subTitle" idx="1"/>
          </p:nvPr>
        </p:nvSpPr>
        <p:spPr>
          <a:xfrm>
            <a:off x="1063481" y="1787371"/>
            <a:ext cx="6424612" cy="2185214"/>
          </a:xfrm>
        </p:spPr>
        <p:txBody>
          <a:bodyPr/>
          <a:lstStyle/>
          <a:p>
            <a:pPr marL="171450" indent="-1714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Min-max Normalization</a:t>
            </a:r>
          </a:p>
          <a:p>
            <a:pPr marL="171450" indent="-1714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Z-score Normalization</a:t>
            </a:r>
          </a:p>
          <a:p>
            <a:pPr marL="171450" indent="-1714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535922" y="2081337"/>
            <a:ext cx="2233470" cy="490413"/>
          </a:xfrm>
          <a:prstGeom prst="rect">
            <a:avLst/>
          </a:prstGeom>
        </p:spPr>
      </p:pic>
      <p:pic>
        <p:nvPicPr>
          <p:cNvPr id="5" name="Picture 4"/>
          <p:cNvPicPr>
            <a:picLocks noChangeAspect="1"/>
          </p:cNvPicPr>
          <p:nvPr/>
        </p:nvPicPr>
        <p:blipFill>
          <a:blip r:embed="rId3"/>
          <a:stretch>
            <a:fillRect/>
          </a:stretch>
        </p:blipFill>
        <p:spPr>
          <a:xfrm>
            <a:off x="1535922" y="3136928"/>
            <a:ext cx="2288420" cy="632669"/>
          </a:xfrm>
          <a:prstGeom prst="rect">
            <a:avLst/>
          </a:prstGeom>
        </p:spPr>
      </p:pic>
    </p:spTree>
    <p:extLst>
      <p:ext uri="{BB962C8B-B14F-4D97-AF65-F5344CB8AC3E}">
        <p14:creationId xmlns:p14="http://schemas.microsoft.com/office/powerpoint/2010/main" val="2863779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090D-4DD9-D32C-D629-F43A44E466F6}"/>
              </a:ext>
            </a:extLst>
          </p:cNvPr>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Min-Max Normalization</a:t>
            </a:r>
          </a:p>
        </p:txBody>
      </p:sp>
      <p:pic>
        <p:nvPicPr>
          <p:cNvPr id="5" name="Picture 4" descr="A picture containing text, screenshot, design&#10;&#10;Description automatically generated">
            <a:extLst>
              <a:ext uri="{FF2B5EF4-FFF2-40B4-BE49-F238E27FC236}">
                <a16:creationId xmlns:a16="http://schemas.microsoft.com/office/drawing/2014/main" id="{CCD85281-5D10-453E-2AF7-1A97DC803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803" y="1611264"/>
            <a:ext cx="5582768" cy="3140307"/>
          </a:xfrm>
          <a:prstGeom prst="rect">
            <a:avLst/>
          </a:prstGeom>
        </p:spPr>
      </p:pic>
    </p:spTree>
    <p:extLst>
      <p:ext uri="{BB962C8B-B14F-4D97-AF65-F5344CB8AC3E}">
        <p14:creationId xmlns:p14="http://schemas.microsoft.com/office/powerpoint/2010/main" val="3204590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Data Cleaning </a:t>
            </a:r>
          </a:p>
        </p:txBody>
      </p:sp>
      <p:sp>
        <p:nvSpPr>
          <p:cNvPr id="3" name="Oval 2"/>
          <p:cNvSpPr/>
          <p:nvPr/>
        </p:nvSpPr>
        <p:spPr>
          <a:xfrm>
            <a:off x="675464" y="2015265"/>
            <a:ext cx="2156723" cy="12360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Remove the rows</a:t>
            </a:r>
          </a:p>
        </p:txBody>
      </p:sp>
      <p:sp>
        <p:nvSpPr>
          <p:cNvPr id="8" name="Oval 7"/>
          <p:cNvSpPr/>
          <p:nvPr/>
        </p:nvSpPr>
        <p:spPr>
          <a:xfrm>
            <a:off x="6219322" y="2015265"/>
            <a:ext cx="1872943" cy="114773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Imputation using Nearest Neighbors !</a:t>
            </a:r>
          </a:p>
        </p:txBody>
      </p:sp>
      <p:sp>
        <p:nvSpPr>
          <p:cNvPr id="9" name="Oval 8"/>
          <p:cNvSpPr/>
          <p:nvPr/>
        </p:nvSpPr>
        <p:spPr>
          <a:xfrm>
            <a:off x="3396593" y="3562069"/>
            <a:ext cx="2156723" cy="12360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Mean, Median, Mode</a:t>
            </a:r>
          </a:p>
        </p:txBody>
      </p:sp>
      <p:sp>
        <p:nvSpPr>
          <p:cNvPr id="10" name="Oval 9"/>
          <p:cNvSpPr/>
          <p:nvPr/>
        </p:nvSpPr>
        <p:spPr>
          <a:xfrm>
            <a:off x="3396593" y="2015265"/>
            <a:ext cx="2156723" cy="12360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Handling Missing Values</a:t>
            </a:r>
          </a:p>
        </p:txBody>
      </p:sp>
      <p:cxnSp>
        <p:nvCxnSpPr>
          <p:cNvPr id="11" name="Straight Arrow Connector 10"/>
          <p:cNvCxnSpPr>
            <a:cxnSpLocks/>
            <a:stCxn id="10" idx="2"/>
            <a:endCxn id="3" idx="6"/>
          </p:cNvCxnSpPr>
          <p:nvPr/>
        </p:nvCxnSpPr>
        <p:spPr>
          <a:xfrm flipH="1">
            <a:off x="2832187" y="2633274"/>
            <a:ext cx="564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0"/>
          </p:cNvCxnSpPr>
          <p:nvPr/>
        </p:nvCxnSpPr>
        <p:spPr>
          <a:xfrm>
            <a:off x="4474954" y="3268680"/>
            <a:ext cx="1" cy="293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2"/>
          </p:cNvCxnSpPr>
          <p:nvPr/>
        </p:nvCxnSpPr>
        <p:spPr>
          <a:xfrm flipV="1">
            <a:off x="5553316" y="2589130"/>
            <a:ext cx="666006" cy="4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642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3481" y="1229447"/>
            <a:ext cx="6424612" cy="276999"/>
          </a:xfrm>
        </p:spPr>
        <p:txBody>
          <a:bodyPr/>
          <a:lstStyle/>
          <a:p>
            <a:r>
              <a:rPr lang="en-US" sz="1800" dirty="0">
                <a:latin typeface="Times New Roman" panose="02020603050405020304" pitchFamily="18" charset="0"/>
                <a:cs typeface="Times New Roman" panose="02020603050405020304" pitchFamily="18" charset="0"/>
              </a:rPr>
              <a:t>Data Cleaning</a:t>
            </a:r>
          </a:p>
        </p:txBody>
      </p:sp>
      <p:cxnSp>
        <p:nvCxnSpPr>
          <p:cNvPr id="7" name="Straight Arrow Connector 6"/>
          <p:cNvCxnSpPr>
            <a:cxnSpLocks/>
          </p:cNvCxnSpPr>
          <p:nvPr/>
        </p:nvCxnSpPr>
        <p:spPr>
          <a:xfrm flipV="1">
            <a:off x="4851576" y="2304542"/>
            <a:ext cx="1101017" cy="1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876216" y="2117340"/>
            <a:ext cx="1534074" cy="338554"/>
          </a:xfrm>
          <a:prstGeom prst="rect">
            <a:avLst/>
          </a:prstGeom>
        </p:spPr>
        <p:txBody>
          <a:bodyPr wrap="none">
            <a:spAutoFit/>
          </a:bodyPr>
          <a:lstStyle/>
          <a:p>
            <a:r>
              <a:rPr lang="en-US" sz="1600" dirty="0">
                <a:solidFill>
                  <a:schemeClr val="accent5">
                    <a:lumMod val="75000"/>
                  </a:schemeClr>
                </a:solidFill>
              </a:rPr>
              <a:t>Delete the Row!</a:t>
            </a:r>
          </a:p>
        </p:txBody>
      </p:sp>
      <p:sp>
        <p:nvSpPr>
          <p:cNvPr id="9" name="Rectangle 8"/>
          <p:cNvSpPr/>
          <p:nvPr/>
        </p:nvSpPr>
        <p:spPr>
          <a:xfrm>
            <a:off x="5402084" y="3544721"/>
            <a:ext cx="3181512" cy="338554"/>
          </a:xfrm>
          <a:prstGeom prst="rect">
            <a:avLst/>
          </a:prstGeom>
        </p:spPr>
        <p:txBody>
          <a:bodyPr wrap="square">
            <a:spAutoFit/>
          </a:bodyPr>
          <a:lstStyle/>
          <a:p>
            <a:r>
              <a:rPr lang="en-US" sz="1600" dirty="0">
                <a:solidFill>
                  <a:schemeClr val="accent5">
                    <a:lumMod val="75000"/>
                  </a:schemeClr>
                </a:solidFill>
              </a:rPr>
              <a:t>Impute the missing values!</a:t>
            </a:r>
          </a:p>
        </p:txBody>
      </p:sp>
      <p:cxnSp>
        <p:nvCxnSpPr>
          <p:cNvPr id="15" name="Straight Connector 14">
            <a:extLst>
              <a:ext uri="{FF2B5EF4-FFF2-40B4-BE49-F238E27FC236}">
                <a16:creationId xmlns:a16="http://schemas.microsoft.com/office/drawing/2014/main" id="{8F5F0236-D344-F0B3-A287-7BC680A1525D}"/>
              </a:ext>
            </a:extLst>
          </p:cNvPr>
          <p:cNvCxnSpPr>
            <a:cxnSpLocks/>
          </p:cNvCxnSpPr>
          <p:nvPr/>
        </p:nvCxnSpPr>
        <p:spPr>
          <a:xfrm>
            <a:off x="3901440" y="2261194"/>
            <a:ext cx="0" cy="450957"/>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54F70CE-6954-E15D-7BDE-41198B7E5C54}"/>
              </a:ext>
            </a:extLst>
          </p:cNvPr>
          <p:cNvPicPr>
            <a:picLocks noChangeAspect="1"/>
          </p:cNvPicPr>
          <p:nvPr/>
        </p:nvPicPr>
        <p:blipFill>
          <a:blip r:embed="rId2"/>
          <a:stretch>
            <a:fillRect/>
          </a:stretch>
        </p:blipFill>
        <p:spPr>
          <a:xfrm>
            <a:off x="825698" y="1660334"/>
            <a:ext cx="4025878" cy="3449828"/>
          </a:xfrm>
          <a:prstGeom prst="rect">
            <a:avLst/>
          </a:prstGeom>
        </p:spPr>
      </p:pic>
      <p:cxnSp>
        <p:nvCxnSpPr>
          <p:cNvPr id="18" name="Connector: Elbow 17">
            <a:extLst>
              <a:ext uri="{FF2B5EF4-FFF2-40B4-BE49-F238E27FC236}">
                <a16:creationId xmlns:a16="http://schemas.microsoft.com/office/drawing/2014/main" id="{F1C0434B-A374-EEEF-0DD5-AE8D890B97B5}"/>
              </a:ext>
            </a:extLst>
          </p:cNvPr>
          <p:cNvCxnSpPr>
            <a:cxnSpLocks/>
          </p:cNvCxnSpPr>
          <p:nvPr/>
        </p:nvCxnSpPr>
        <p:spPr>
          <a:xfrm>
            <a:off x="2201333" y="2712151"/>
            <a:ext cx="3955627" cy="818035"/>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87595C-D885-77E9-A2FF-9D194F6F9B94}"/>
              </a:ext>
            </a:extLst>
          </p:cNvPr>
          <p:cNvCxnSpPr>
            <a:cxnSpLocks/>
          </p:cNvCxnSpPr>
          <p:nvPr/>
        </p:nvCxnSpPr>
        <p:spPr>
          <a:xfrm flipV="1">
            <a:off x="2201333" y="3810740"/>
            <a:ext cx="3200751" cy="40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78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E1D8-5076-080A-0513-169B3E158405}"/>
              </a:ext>
            </a:extLst>
          </p:cNvPr>
          <p:cNvSpPr>
            <a:spLocks noGrp="1"/>
          </p:cNvSpPr>
          <p:nvPr>
            <p:ph type="ctrTitle"/>
          </p:nvPr>
        </p:nvSpPr>
        <p:spPr>
          <a:xfrm>
            <a:off x="1056708" y="917874"/>
            <a:ext cx="6424612" cy="276999"/>
          </a:xfrm>
        </p:spPr>
        <p:txBody>
          <a:bodyPr/>
          <a:lstStyle/>
          <a:p>
            <a:r>
              <a:rPr lang="en-US" sz="1800" dirty="0">
                <a:latin typeface="Times New Roman" panose="02020603050405020304" pitchFamily="18" charset="0"/>
                <a:cs typeface="Times New Roman" panose="02020603050405020304" pitchFamily="18" charset="0"/>
              </a:rPr>
              <a:t>Data Cleaning</a:t>
            </a:r>
          </a:p>
        </p:txBody>
      </p:sp>
      <p:pic>
        <p:nvPicPr>
          <p:cNvPr id="7" name="Picture 6" descr="A picture containing text, screenshot, font, number&#10;&#10;Description automatically generated">
            <a:extLst>
              <a:ext uri="{FF2B5EF4-FFF2-40B4-BE49-F238E27FC236}">
                <a16:creationId xmlns:a16="http://schemas.microsoft.com/office/drawing/2014/main" id="{9AD12EE1-E96E-586F-98D0-0FAE2F3B4A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0786" y="1194873"/>
            <a:ext cx="6813973" cy="3832860"/>
          </a:xfrm>
          <a:prstGeom prst="rect">
            <a:avLst/>
          </a:prstGeom>
        </p:spPr>
      </p:pic>
    </p:spTree>
    <p:extLst>
      <p:ext uri="{BB962C8B-B14F-4D97-AF65-F5344CB8AC3E}">
        <p14:creationId xmlns:p14="http://schemas.microsoft.com/office/powerpoint/2010/main" val="1341935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CD95-D801-AA41-8247-FFA4385B5E40}"/>
              </a:ext>
            </a:extLst>
          </p:cNvPr>
          <p:cNvSpPr>
            <a:spLocks noGrp="1"/>
          </p:cNvSpPr>
          <p:nvPr>
            <p:ph type="ctrTitle"/>
          </p:nvPr>
        </p:nvSpPr>
        <p:spPr>
          <a:xfrm>
            <a:off x="1012180" y="933346"/>
            <a:ext cx="6424612" cy="276999"/>
          </a:xfrm>
        </p:spPr>
        <p:txBody>
          <a:bodyPr/>
          <a:lstStyle/>
          <a:p>
            <a:r>
              <a:rPr lang="en-US" sz="1800" dirty="0">
                <a:latin typeface="Times New Roman" panose="02020603050405020304" pitchFamily="18" charset="0"/>
                <a:cs typeface="Times New Roman" panose="02020603050405020304" pitchFamily="18" charset="0"/>
              </a:rPr>
              <a:t>Pearson Correlation</a:t>
            </a:r>
          </a:p>
        </p:txBody>
      </p:sp>
      <p:sp>
        <p:nvSpPr>
          <p:cNvPr id="3" name="Subtitle 2">
            <a:extLst>
              <a:ext uri="{FF2B5EF4-FFF2-40B4-BE49-F238E27FC236}">
                <a16:creationId xmlns:a16="http://schemas.microsoft.com/office/drawing/2014/main" id="{0A975E7B-596C-EC1E-60F0-1E5D39D3973E}"/>
              </a:ext>
            </a:extLst>
          </p:cNvPr>
          <p:cNvSpPr>
            <a:spLocks noGrp="1"/>
          </p:cNvSpPr>
          <p:nvPr>
            <p:ph type="subTitle" idx="1"/>
          </p:nvPr>
        </p:nvSpPr>
        <p:spPr>
          <a:xfrm>
            <a:off x="1012180" y="1314192"/>
            <a:ext cx="6424612" cy="815608"/>
          </a:xfrm>
        </p:spPr>
        <p:txBody>
          <a:bodyPr/>
          <a:lstStyle/>
          <a:p>
            <a:pPr marL="171450" indent="-171450">
              <a:buFont typeface="Wingdings" panose="05000000000000000000" pitchFamily="2" charset="2"/>
              <a:buChar char="q"/>
            </a:pPr>
            <a:r>
              <a:rPr lang="en-US" sz="1600" b="0" dirty="0">
                <a:latin typeface="Times New Roman" panose="02020603050405020304" pitchFamily="18" charset="0"/>
                <a:cs typeface="Times New Roman" panose="02020603050405020304" pitchFamily="18" charset="0"/>
              </a:rPr>
              <a:t>Statistical tool that helps to measure the degree of relationship between two variables.</a:t>
            </a:r>
          </a:p>
          <a:p>
            <a:pPr marL="171450" indent="-171450">
              <a:buFont typeface="Wingdings" panose="05000000000000000000" pitchFamily="2" charset="2"/>
              <a:buChar char="q"/>
            </a:pPr>
            <a:r>
              <a:rPr lang="en-US" sz="1600" b="0" dirty="0">
                <a:latin typeface="Times New Roman" panose="02020603050405020304" pitchFamily="18" charset="0"/>
                <a:cs typeface="Times New Roman" panose="02020603050405020304" pitchFamily="18" charset="0"/>
              </a:rPr>
              <a:t>It deals with the association between two or more variables.</a:t>
            </a:r>
          </a:p>
        </p:txBody>
      </p:sp>
      <p:pic>
        <p:nvPicPr>
          <p:cNvPr id="5" name="Picture 4">
            <a:extLst>
              <a:ext uri="{FF2B5EF4-FFF2-40B4-BE49-F238E27FC236}">
                <a16:creationId xmlns:a16="http://schemas.microsoft.com/office/drawing/2014/main" id="{A5C2F3A5-A4E5-7234-7FC6-9FE326B2CE6F}"/>
              </a:ext>
            </a:extLst>
          </p:cNvPr>
          <p:cNvPicPr>
            <a:picLocks noChangeAspect="1"/>
          </p:cNvPicPr>
          <p:nvPr/>
        </p:nvPicPr>
        <p:blipFill>
          <a:blip r:embed="rId2"/>
          <a:stretch>
            <a:fillRect/>
          </a:stretch>
        </p:blipFill>
        <p:spPr>
          <a:xfrm>
            <a:off x="2494915" y="3030477"/>
            <a:ext cx="3459143" cy="1839595"/>
          </a:xfrm>
          <a:prstGeom prst="rect">
            <a:avLst/>
          </a:prstGeom>
        </p:spPr>
      </p:pic>
      <p:pic>
        <p:nvPicPr>
          <p:cNvPr id="7" name="Picture 6">
            <a:extLst>
              <a:ext uri="{FF2B5EF4-FFF2-40B4-BE49-F238E27FC236}">
                <a16:creationId xmlns:a16="http://schemas.microsoft.com/office/drawing/2014/main" id="{A9442C42-60E7-1214-E19C-820A44986E21}"/>
              </a:ext>
            </a:extLst>
          </p:cNvPr>
          <p:cNvPicPr>
            <a:picLocks noChangeAspect="1"/>
          </p:cNvPicPr>
          <p:nvPr/>
        </p:nvPicPr>
        <p:blipFill>
          <a:blip r:embed="rId3"/>
          <a:stretch>
            <a:fillRect/>
          </a:stretch>
        </p:blipFill>
        <p:spPr>
          <a:xfrm>
            <a:off x="3234043" y="2233647"/>
            <a:ext cx="1886057" cy="688034"/>
          </a:xfrm>
          <a:prstGeom prst="rect">
            <a:avLst/>
          </a:prstGeom>
        </p:spPr>
      </p:pic>
    </p:spTree>
    <p:extLst>
      <p:ext uri="{BB962C8B-B14F-4D97-AF65-F5344CB8AC3E}">
        <p14:creationId xmlns:p14="http://schemas.microsoft.com/office/powerpoint/2010/main" val="3408952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AB23-ED2D-A112-6D49-0AD9AB4EE5DB}"/>
              </a:ext>
            </a:extLst>
          </p:cNvPr>
          <p:cNvSpPr>
            <a:spLocks noGrp="1"/>
          </p:cNvSpPr>
          <p:nvPr>
            <p:ph type="ctrTitle"/>
          </p:nvPr>
        </p:nvSpPr>
        <p:spPr>
          <a:xfrm>
            <a:off x="853508" y="789180"/>
            <a:ext cx="6424612" cy="276999"/>
          </a:xfrm>
        </p:spPr>
        <p:txBody>
          <a:bodyPr/>
          <a:lstStyle/>
          <a:p>
            <a:r>
              <a:rPr lang="en-US" sz="1800" dirty="0">
                <a:latin typeface="Times New Roman" panose="02020603050405020304" pitchFamily="18" charset="0"/>
                <a:cs typeface="Times New Roman" panose="02020603050405020304" pitchFamily="18" charset="0"/>
              </a:rPr>
              <a:t>Correlation Matrix</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0F94619-DFCC-6656-96FC-56098FF3C3CB}"/>
              </a:ext>
            </a:extLst>
          </p:cNvPr>
          <p:cNvPicPr>
            <a:picLocks noChangeAspect="1"/>
          </p:cNvPicPr>
          <p:nvPr/>
        </p:nvPicPr>
        <p:blipFill>
          <a:blip r:embed="rId2"/>
          <a:stretch>
            <a:fillRect/>
          </a:stretch>
        </p:blipFill>
        <p:spPr>
          <a:xfrm>
            <a:off x="2210425" y="1222812"/>
            <a:ext cx="3809375" cy="3920688"/>
          </a:xfrm>
          <a:prstGeom prst="rect">
            <a:avLst/>
          </a:prstGeom>
        </p:spPr>
      </p:pic>
    </p:spTree>
    <p:extLst>
      <p:ext uri="{BB962C8B-B14F-4D97-AF65-F5344CB8AC3E}">
        <p14:creationId xmlns:p14="http://schemas.microsoft.com/office/powerpoint/2010/main" val="3243929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4C0A84F-147A-BA90-B86C-36632297E4C4}"/>
              </a:ext>
            </a:extLst>
          </p:cNvPr>
          <p:cNvSpPr txBox="1"/>
          <p:nvPr/>
        </p:nvSpPr>
        <p:spPr>
          <a:xfrm>
            <a:off x="387530" y="948621"/>
            <a:ext cx="8516983" cy="461665"/>
          </a:xfrm>
          <a:prstGeom prst="rect">
            <a:avLst/>
          </a:prstGeom>
          <a:noFill/>
        </p:spPr>
        <p:txBody>
          <a:bodyPr wrap="square">
            <a:spAutoFit/>
          </a:bodyPr>
          <a:lstStyle/>
          <a:p>
            <a:r>
              <a:rPr lang="en-US" sz="1200" b="0" i="0" dirty="0">
                <a:solidFill>
                  <a:srgbClr val="000000"/>
                </a:solidFill>
                <a:effectLst/>
                <a:latin typeface="Times New Roman" panose="02020603050405020304" pitchFamily="18" charset="0"/>
                <a:cs typeface="Times New Roman" panose="02020603050405020304" pitchFamily="18" charset="0"/>
              </a:rPr>
              <a:t>Split the data into features (X) and the target variable (y). In this case, the features will be all the columns except 'Diagnosis', and the target variable will be 'Diagnosis'.</a:t>
            </a:r>
            <a:endParaRPr lang="en-US" sz="12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312F3A2-C15A-A33E-062A-3F105FE5F8A0}"/>
              </a:ext>
            </a:extLst>
          </p:cNvPr>
          <p:cNvPicPr>
            <a:picLocks noChangeAspect="1"/>
          </p:cNvPicPr>
          <p:nvPr/>
        </p:nvPicPr>
        <p:blipFill>
          <a:blip r:embed="rId2"/>
          <a:stretch>
            <a:fillRect/>
          </a:stretch>
        </p:blipFill>
        <p:spPr>
          <a:xfrm>
            <a:off x="548746" y="1493018"/>
            <a:ext cx="4830319" cy="3546011"/>
          </a:xfrm>
          <a:prstGeom prst="rect">
            <a:avLst/>
          </a:prstGeom>
        </p:spPr>
      </p:pic>
      <p:pic>
        <p:nvPicPr>
          <p:cNvPr id="15" name="Picture 14">
            <a:extLst>
              <a:ext uri="{FF2B5EF4-FFF2-40B4-BE49-F238E27FC236}">
                <a16:creationId xmlns:a16="http://schemas.microsoft.com/office/drawing/2014/main" id="{81C2B4CE-D262-DB0C-B1E9-23B8EEED872A}"/>
              </a:ext>
            </a:extLst>
          </p:cNvPr>
          <p:cNvPicPr>
            <a:picLocks noChangeAspect="1"/>
          </p:cNvPicPr>
          <p:nvPr/>
        </p:nvPicPr>
        <p:blipFill>
          <a:blip r:embed="rId3"/>
          <a:stretch>
            <a:fillRect/>
          </a:stretch>
        </p:blipFill>
        <p:spPr>
          <a:xfrm>
            <a:off x="5416274" y="2367445"/>
            <a:ext cx="3632387" cy="635033"/>
          </a:xfrm>
          <a:prstGeom prst="rect">
            <a:avLst/>
          </a:prstGeom>
        </p:spPr>
      </p:pic>
    </p:spTree>
    <p:extLst>
      <p:ext uri="{BB962C8B-B14F-4D97-AF65-F5344CB8AC3E}">
        <p14:creationId xmlns:p14="http://schemas.microsoft.com/office/powerpoint/2010/main" val="2196444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0C00-B7EE-1959-3018-C0EC8DFA5BF6}"/>
              </a:ext>
            </a:extLst>
          </p:cNvPr>
          <p:cNvSpPr>
            <a:spLocks noGrp="1"/>
          </p:cNvSpPr>
          <p:nvPr>
            <p:ph type="ctrTitle"/>
          </p:nvPr>
        </p:nvSpPr>
        <p:spPr>
          <a:xfrm>
            <a:off x="941560" y="870460"/>
            <a:ext cx="6840999" cy="276999"/>
          </a:xfrm>
        </p:spPr>
        <p:txBody>
          <a:bodyPr/>
          <a:lstStyle/>
          <a:p>
            <a:r>
              <a:rPr lang="en-US" sz="1800" dirty="0">
                <a:latin typeface="Times New Roman" panose="02020603050405020304" pitchFamily="18" charset="0"/>
                <a:cs typeface="Times New Roman" panose="02020603050405020304" pitchFamily="18" charset="0"/>
              </a:rPr>
              <a:t>Performance of Linear Regression on Validation set</a:t>
            </a:r>
          </a:p>
        </p:txBody>
      </p:sp>
      <p:pic>
        <p:nvPicPr>
          <p:cNvPr id="5" name="Picture 4">
            <a:extLst>
              <a:ext uri="{FF2B5EF4-FFF2-40B4-BE49-F238E27FC236}">
                <a16:creationId xmlns:a16="http://schemas.microsoft.com/office/drawing/2014/main" id="{7DE97023-AACE-4BF4-AF39-C6FFB0FC2DEF}"/>
              </a:ext>
            </a:extLst>
          </p:cNvPr>
          <p:cNvPicPr>
            <a:picLocks noChangeAspect="1"/>
          </p:cNvPicPr>
          <p:nvPr/>
        </p:nvPicPr>
        <p:blipFill>
          <a:blip r:embed="rId2"/>
          <a:stretch>
            <a:fillRect/>
          </a:stretch>
        </p:blipFill>
        <p:spPr>
          <a:xfrm>
            <a:off x="1575117" y="1147459"/>
            <a:ext cx="5432807" cy="3520863"/>
          </a:xfrm>
          <a:prstGeom prst="rect">
            <a:avLst/>
          </a:prstGeom>
        </p:spPr>
      </p:pic>
    </p:spTree>
    <p:extLst>
      <p:ext uri="{BB962C8B-B14F-4D97-AF65-F5344CB8AC3E}">
        <p14:creationId xmlns:p14="http://schemas.microsoft.com/office/powerpoint/2010/main" val="4284845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0C00-B7EE-1959-3018-C0EC8DFA5BF6}"/>
              </a:ext>
            </a:extLst>
          </p:cNvPr>
          <p:cNvSpPr>
            <a:spLocks noGrp="1"/>
          </p:cNvSpPr>
          <p:nvPr>
            <p:ph type="ctrTitle"/>
          </p:nvPr>
        </p:nvSpPr>
        <p:spPr>
          <a:xfrm>
            <a:off x="1056708" y="734994"/>
            <a:ext cx="6424612" cy="276999"/>
          </a:xfrm>
        </p:spPr>
        <p:txBody>
          <a:bodyPr/>
          <a:lstStyle/>
          <a:p>
            <a:r>
              <a:rPr lang="en-US" sz="1800" dirty="0">
                <a:latin typeface="Times New Roman" panose="02020603050405020304" pitchFamily="18" charset="0"/>
                <a:cs typeface="Times New Roman" panose="02020603050405020304" pitchFamily="18" charset="0"/>
              </a:rPr>
              <a:t>Performance of Linear Regression on Test set</a:t>
            </a:r>
          </a:p>
        </p:txBody>
      </p:sp>
      <p:pic>
        <p:nvPicPr>
          <p:cNvPr id="5" name="Picture 4">
            <a:extLst>
              <a:ext uri="{FF2B5EF4-FFF2-40B4-BE49-F238E27FC236}">
                <a16:creationId xmlns:a16="http://schemas.microsoft.com/office/drawing/2014/main" id="{CECB737E-95FE-E54D-62F2-A0C614D82727}"/>
              </a:ext>
            </a:extLst>
          </p:cNvPr>
          <p:cNvPicPr>
            <a:picLocks noChangeAspect="1"/>
          </p:cNvPicPr>
          <p:nvPr/>
        </p:nvPicPr>
        <p:blipFill>
          <a:blip r:embed="rId2"/>
          <a:stretch>
            <a:fillRect/>
          </a:stretch>
        </p:blipFill>
        <p:spPr>
          <a:xfrm>
            <a:off x="1364933" y="1011993"/>
            <a:ext cx="5848668" cy="3763691"/>
          </a:xfrm>
          <a:prstGeom prst="rect">
            <a:avLst/>
          </a:prstGeom>
        </p:spPr>
      </p:pic>
    </p:spTree>
    <p:extLst>
      <p:ext uri="{BB962C8B-B14F-4D97-AF65-F5344CB8AC3E}">
        <p14:creationId xmlns:p14="http://schemas.microsoft.com/office/powerpoint/2010/main" val="2285145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A374-8F7B-47CF-3547-D931BD69820C}"/>
              </a:ext>
            </a:extLst>
          </p:cNvPr>
          <p:cNvSpPr>
            <a:spLocks noGrp="1"/>
          </p:cNvSpPr>
          <p:nvPr>
            <p:ph type="ctrTitle"/>
          </p:nvPr>
        </p:nvSpPr>
        <p:spPr/>
        <p:txBody>
          <a:bodyPr>
            <a:normAutofit/>
          </a:bodyPr>
          <a:lstStyle/>
          <a:p>
            <a:r>
              <a:rPr lang="en-US" sz="4050" b="1" dirty="0">
                <a:latin typeface="Times New Roman" panose="02020603050405020304" pitchFamily="18" charset="0"/>
                <a:cs typeface="Times New Roman" panose="02020603050405020304" pitchFamily="18" charset="0"/>
              </a:rPr>
              <a:t>Presentation </a:t>
            </a:r>
            <a:br>
              <a:rPr lang="en-US" sz="4050" b="1" dirty="0">
                <a:latin typeface="Times New Roman" panose="02020603050405020304" pitchFamily="18" charset="0"/>
                <a:cs typeface="Times New Roman" panose="02020603050405020304" pitchFamily="18" charset="0"/>
              </a:rPr>
            </a:br>
            <a:r>
              <a:rPr lang="en-US" sz="4050" b="1" dirty="0">
                <a:latin typeface="Times New Roman" panose="02020603050405020304" pitchFamily="18" charset="0"/>
                <a:cs typeface="Times New Roman" panose="02020603050405020304" pitchFamily="18" charset="0"/>
              </a:rPr>
              <a:t>on</a:t>
            </a:r>
          </a:p>
        </p:txBody>
      </p:sp>
      <p:sp>
        <p:nvSpPr>
          <p:cNvPr id="3" name="Subtitle 2">
            <a:extLst>
              <a:ext uri="{FF2B5EF4-FFF2-40B4-BE49-F238E27FC236}">
                <a16:creationId xmlns:a16="http://schemas.microsoft.com/office/drawing/2014/main" id="{98B723B5-AE1A-5022-300A-43421135DF13}"/>
              </a:ext>
            </a:extLst>
          </p:cNvPr>
          <p:cNvSpPr>
            <a:spLocks noGrp="1"/>
          </p:cNvSpPr>
          <p:nvPr>
            <p:ph type="subTitle" idx="1"/>
          </p:nvPr>
        </p:nvSpPr>
        <p:spPr>
          <a:xfrm>
            <a:off x="1143000" y="2701528"/>
            <a:ext cx="6858000" cy="2357786"/>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Segment Anything Model (SAM)</a:t>
            </a:r>
          </a:p>
          <a:p>
            <a:endParaRPr lang="en-US" sz="3600" b="1" dirty="0">
              <a:solidFill>
                <a:srgbClr val="FF0000"/>
              </a:solidFill>
            </a:endParaRPr>
          </a:p>
        </p:txBody>
      </p:sp>
      <p:sp>
        <p:nvSpPr>
          <p:cNvPr id="4" name="TextBox 3">
            <a:extLst>
              <a:ext uri="{FF2B5EF4-FFF2-40B4-BE49-F238E27FC236}">
                <a16:creationId xmlns:a16="http://schemas.microsoft.com/office/drawing/2014/main" id="{234B7D43-62D4-DA22-061B-A85A0505DD64}"/>
              </a:ext>
            </a:extLst>
          </p:cNvPr>
          <p:cNvSpPr txBox="1"/>
          <p:nvPr/>
        </p:nvSpPr>
        <p:spPr>
          <a:xfrm>
            <a:off x="2806168" y="3430297"/>
            <a:ext cx="3531665" cy="923330"/>
          </a:xfrm>
          <a:prstGeom prst="rect">
            <a:avLst/>
          </a:prstGeom>
          <a:noFill/>
        </p:spPr>
        <p:txBody>
          <a:bodyPr wrap="square" rtlCol="0">
            <a:spAutoFit/>
          </a:bodyPr>
          <a:lstStyle/>
          <a:p>
            <a:pPr defTabSz="685800"/>
            <a:r>
              <a:rPr lang="en-US" sz="1350" dirty="0">
                <a:solidFill>
                  <a:prstClr val="black"/>
                </a:solidFill>
                <a:latin typeface="Calibri" panose="020F0502020204030204"/>
              </a:rPr>
              <a:t>Presenters: Sony Annem and Amanda Rosen</a:t>
            </a:r>
          </a:p>
          <a:p>
            <a:pPr defTabSz="685800"/>
            <a:endParaRPr lang="en-US" sz="1350" dirty="0">
              <a:solidFill>
                <a:prstClr val="black"/>
              </a:solidFill>
              <a:latin typeface="Calibri" panose="020F0502020204030204"/>
            </a:endParaRPr>
          </a:p>
          <a:p>
            <a:pPr defTabSz="685800"/>
            <a:r>
              <a:rPr lang="en-US" sz="1350" dirty="0">
                <a:solidFill>
                  <a:prstClr val="black"/>
                </a:solidFill>
                <a:latin typeface="Calibri" panose="020F0502020204030204"/>
              </a:rPr>
              <a:t>Under the Guidance of: Dr. Khalid Niazi, Dr. Mostafa </a:t>
            </a:r>
            <a:r>
              <a:rPr lang="en-US" sz="1350" dirty="0" err="1">
                <a:solidFill>
                  <a:prstClr val="black"/>
                </a:solidFill>
                <a:latin typeface="Calibri" panose="020F0502020204030204"/>
              </a:rPr>
              <a:t>Rezapour</a:t>
            </a:r>
            <a:r>
              <a:rPr lang="en-US" sz="1350" dirty="0">
                <a:solidFill>
                  <a:prstClr val="black"/>
                </a:solidFill>
                <a:latin typeface="Calibri" panose="020F0502020204030204"/>
              </a:rPr>
              <a:t>, </a:t>
            </a:r>
            <a:r>
              <a:rPr lang="en-US" sz="1350" dirty="0" err="1">
                <a:solidFill>
                  <a:prstClr val="black"/>
                </a:solidFill>
                <a:latin typeface="Calibri" panose="020F0502020204030204"/>
              </a:rPr>
              <a:t>Ziyu</a:t>
            </a:r>
            <a:r>
              <a:rPr lang="en-US" sz="1350" dirty="0">
                <a:solidFill>
                  <a:prstClr val="black"/>
                </a:solidFill>
                <a:latin typeface="Calibri" panose="020F0502020204030204"/>
              </a:rPr>
              <a:t> </a:t>
            </a:r>
            <a:r>
              <a:rPr lang="en-US" sz="1350" dirty="0" err="1">
                <a:solidFill>
                  <a:prstClr val="black"/>
                </a:solidFill>
                <a:latin typeface="Calibri" panose="020F0502020204030204"/>
              </a:rPr>
              <a:t>Su</a:t>
            </a:r>
            <a:r>
              <a:rPr lang="en-US" sz="1350" dirty="0">
                <a:solidFill>
                  <a:prstClr val="black"/>
                </a:solidFill>
                <a:latin typeface="Calibri" panose="020F0502020204030204"/>
              </a:rPr>
              <a:t>, and Usama Sajjad.</a:t>
            </a:r>
          </a:p>
        </p:txBody>
      </p:sp>
    </p:spTree>
    <p:extLst>
      <p:ext uri="{BB962C8B-B14F-4D97-AF65-F5344CB8AC3E}">
        <p14:creationId xmlns:p14="http://schemas.microsoft.com/office/powerpoint/2010/main" val="32388894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2425-2D40-693D-B080-3E299A800B08}"/>
              </a:ext>
            </a:extLst>
          </p:cNvPr>
          <p:cNvSpPr>
            <a:spLocks noGrp="1"/>
          </p:cNvSpPr>
          <p:nvPr>
            <p:ph type="ctrTitle"/>
          </p:nvPr>
        </p:nvSpPr>
        <p:spPr>
          <a:xfrm>
            <a:off x="985581" y="394233"/>
            <a:ext cx="7015419" cy="427085"/>
          </a:xfrm>
        </p:spPr>
        <p:txBody>
          <a:bodyPr>
            <a:noAutofit/>
          </a:bodyPr>
          <a:lstStyle/>
          <a:p>
            <a:r>
              <a:rPr lang="en-US" sz="3300" b="1" dirty="0">
                <a:latin typeface="Times New Roman" panose="02020603050405020304" pitchFamily="18" charset="0"/>
                <a:cs typeface="Times New Roman" panose="02020603050405020304" pitchFamily="18" charset="0"/>
              </a:rPr>
              <a:t>What is Segmentation &amp; Why ?</a:t>
            </a:r>
          </a:p>
        </p:txBody>
      </p:sp>
      <p:sp>
        <p:nvSpPr>
          <p:cNvPr id="3" name="Subtitle 2">
            <a:extLst>
              <a:ext uri="{FF2B5EF4-FFF2-40B4-BE49-F238E27FC236}">
                <a16:creationId xmlns:a16="http://schemas.microsoft.com/office/drawing/2014/main" id="{2D34C01A-E91C-2631-4987-E94817E4F6EA}"/>
              </a:ext>
            </a:extLst>
          </p:cNvPr>
          <p:cNvSpPr>
            <a:spLocks noGrp="1"/>
          </p:cNvSpPr>
          <p:nvPr>
            <p:ph type="subTitle" idx="1"/>
          </p:nvPr>
        </p:nvSpPr>
        <p:spPr>
          <a:xfrm>
            <a:off x="874704" y="891130"/>
            <a:ext cx="7675211" cy="4155866"/>
          </a:xfrm>
        </p:spPr>
        <p:txBody>
          <a:bodyPr/>
          <a:lstStyle/>
          <a:p>
            <a:r>
              <a:rPr lang="en-US" dirty="0">
                <a:latin typeface="Times New Roman" panose="02020603050405020304" pitchFamily="18" charset="0"/>
                <a:cs typeface="Times New Roman" panose="02020603050405020304" pitchFamily="18" charset="0"/>
              </a:rPr>
              <a:t>Image segmentation is a computer vision task that involves dividing </a:t>
            </a:r>
            <a:r>
              <a:rPr lang="en-US" dirty="0">
                <a:solidFill>
                  <a:srgbClr val="FF0000"/>
                </a:solidFill>
                <a:latin typeface="Times New Roman" panose="02020603050405020304" pitchFamily="18" charset="0"/>
                <a:cs typeface="Times New Roman" panose="02020603050405020304" pitchFamily="18" charset="0"/>
              </a:rPr>
              <a:t>an image into multiple segments or regions based on certain characteristics or criteria</a:t>
            </a:r>
            <a:r>
              <a:rPr lang="en-US" dirty="0">
                <a:latin typeface="Times New Roman" panose="02020603050405020304" pitchFamily="18" charset="0"/>
                <a:cs typeface="Times New Roman" panose="02020603050405020304" pitchFamily="18" charset="0"/>
              </a:rPr>
              <a:t>. </a:t>
            </a:r>
          </a:p>
          <a:p>
            <a:endParaRPr lang="en-US" dirty="0"/>
          </a:p>
          <a:p>
            <a:endParaRPr lang="en-US" dirty="0"/>
          </a:p>
          <a:p>
            <a:endParaRPr lang="en-US" dirty="0"/>
          </a:p>
          <a:p>
            <a:endParaRPr lang="en-US" dirty="0"/>
          </a:p>
          <a:p>
            <a:endParaRPr lang="en-US" dirty="0"/>
          </a:p>
          <a:p>
            <a:endParaRPr lang="en-US" sz="900" b="1" dirty="0">
              <a:solidFill>
                <a:srgbClr val="1A1A1A"/>
              </a:solidFill>
              <a:latin typeface="-apple-system"/>
            </a:endParaRPr>
          </a:p>
          <a:p>
            <a:endParaRPr lang="en-US" sz="900" b="1" dirty="0">
              <a:solidFill>
                <a:srgbClr val="1A1A1A"/>
              </a:solidFill>
              <a:latin typeface="-apple-system"/>
            </a:endParaRPr>
          </a:p>
          <a:p>
            <a:r>
              <a:rPr lang="en-US" sz="900" b="1" dirty="0">
                <a:solidFill>
                  <a:srgbClr val="1A1A1A"/>
                </a:solidFill>
                <a:latin typeface="-apple-system"/>
              </a:rPr>
              <a:t>Segmentate results on bone marrow cells affected by leukemia</a:t>
            </a:r>
          </a:p>
          <a:p>
            <a:endParaRPr lang="en-US" sz="900" dirty="0"/>
          </a:p>
          <a:p>
            <a:r>
              <a:rPr lang="en-US" dirty="0">
                <a:latin typeface="Times New Roman" panose="02020603050405020304" pitchFamily="18" charset="0"/>
                <a:cs typeface="Times New Roman" panose="02020603050405020304" pitchFamily="18" charset="0"/>
              </a:rPr>
              <a:t>The goal of image segmentation is to partition an image into meaningful and visually distinct regions, allowing for easier analysis and understanding of the image's content.</a:t>
            </a:r>
          </a:p>
        </p:txBody>
      </p:sp>
      <p:pic>
        <p:nvPicPr>
          <p:cNvPr id="4" name="Picture 3">
            <a:extLst>
              <a:ext uri="{FF2B5EF4-FFF2-40B4-BE49-F238E27FC236}">
                <a16:creationId xmlns:a16="http://schemas.microsoft.com/office/drawing/2014/main" id="{D87C3819-3350-555E-5F8C-984F6C8CFADE}"/>
              </a:ext>
            </a:extLst>
          </p:cNvPr>
          <p:cNvPicPr>
            <a:picLocks noChangeAspect="1"/>
          </p:cNvPicPr>
          <p:nvPr/>
        </p:nvPicPr>
        <p:blipFill>
          <a:blip r:embed="rId2"/>
          <a:stretch>
            <a:fillRect/>
          </a:stretch>
        </p:blipFill>
        <p:spPr>
          <a:xfrm>
            <a:off x="3355351" y="1664073"/>
            <a:ext cx="2713917" cy="1933297"/>
          </a:xfrm>
          <a:prstGeom prst="rect">
            <a:avLst/>
          </a:prstGeom>
        </p:spPr>
      </p:pic>
    </p:spTree>
    <p:extLst>
      <p:ext uri="{BB962C8B-B14F-4D97-AF65-F5344CB8AC3E}">
        <p14:creationId xmlns:p14="http://schemas.microsoft.com/office/powerpoint/2010/main" val="1370245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F5E8-BE81-351F-3877-F85F8B81AFC4}"/>
              </a:ext>
            </a:extLst>
          </p:cNvPr>
          <p:cNvSpPr>
            <a:spLocks noGrp="1"/>
          </p:cNvSpPr>
          <p:nvPr>
            <p:ph type="title"/>
          </p:nvPr>
        </p:nvSpPr>
        <p:spPr>
          <a:xfrm>
            <a:off x="1757619" y="273845"/>
            <a:ext cx="6757731" cy="403743"/>
          </a:xfrm>
        </p:spPr>
        <p:txBody>
          <a:bodyPr>
            <a:noAutofit/>
          </a:bodyPr>
          <a:lstStyle/>
          <a:p>
            <a:r>
              <a:rPr lang="en-US" b="1" dirty="0">
                <a:latin typeface="Times New Roman" panose="02020603050405020304" pitchFamily="18" charset="0"/>
                <a:cs typeface="Times New Roman" panose="02020603050405020304" pitchFamily="18" charset="0"/>
              </a:rPr>
              <a:t>Popular Segmentation methods </a:t>
            </a:r>
          </a:p>
        </p:txBody>
      </p:sp>
      <p:sp>
        <p:nvSpPr>
          <p:cNvPr id="3" name="Content Placeholder 2">
            <a:extLst>
              <a:ext uri="{FF2B5EF4-FFF2-40B4-BE49-F238E27FC236}">
                <a16:creationId xmlns:a16="http://schemas.microsoft.com/office/drawing/2014/main" id="{701EA0E0-B813-B747-19A1-C836047EA988}"/>
              </a:ext>
            </a:extLst>
          </p:cNvPr>
          <p:cNvSpPr>
            <a:spLocks noGrp="1"/>
          </p:cNvSpPr>
          <p:nvPr>
            <p:ph idx="1"/>
          </p:nvPr>
        </p:nvSpPr>
        <p:spPr>
          <a:xfrm>
            <a:off x="628650" y="928088"/>
            <a:ext cx="7886700" cy="3893045"/>
          </a:xfrm>
        </p:spPr>
        <p:txBody>
          <a:bodyPr/>
          <a:lstStyle/>
          <a:p>
            <a:r>
              <a:rPr lang="en-US" dirty="0">
                <a:solidFill>
                  <a:srgbClr val="FF0000"/>
                </a:solidFill>
                <a:latin typeface="Times New Roman" panose="02020603050405020304" pitchFamily="18" charset="0"/>
                <a:cs typeface="Times New Roman" panose="02020603050405020304" pitchFamily="18" charset="0"/>
              </a:rPr>
              <a:t>Threshold Method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we will set a particular threshold value</a:t>
            </a:r>
          </a:p>
          <a:p>
            <a:r>
              <a:rPr lang="en-US" dirty="0">
                <a:solidFill>
                  <a:srgbClr val="FF0000"/>
                </a:solidFill>
                <a:latin typeface="Times New Roman" panose="02020603050405020304" pitchFamily="18" charset="0"/>
                <a:cs typeface="Times New Roman" panose="02020603050405020304" pitchFamily="18" charset="0"/>
              </a:rPr>
              <a:t>Edge Based Segmentation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an edge filter is applied on the images</a:t>
            </a:r>
          </a:p>
          <a:p>
            <a:r>
              <a:rPr lang="en-US" dirty="0">
                <a:solidFill>
                  <a:srgbClr val="FF0000"/>
                </a:solidFill>
                <a:latin typeface="Times New Roman" panose="02020603050405020304" pitchFamily="18" charset="0"/>
                <a:cs typeface="Times New Roman" panose="02020603050405020304" pitchFamily="18" charset="0"/>
              </a:rPr>
              <a:t>Region Based Segmentation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groups pixels in an image into regions based on certain criteria, such as color, texture, or other image properties.</a:t>
            </a:r>
          </a:p>
          <a:p>
            <a:r>
              <a:rPr lang="en-US" dirty="0">
                <a:solidFill>
                  <a:srgbClr val="FF0000"/>
                </a:solidFill>
                <a:latin typeface="Times New Roman" panose="02020603050405020304" pitchFamily="18" charset="0"/>
                <a:cs typeface="Times New Roman" panose="02020603050405020304" pitchFamily="18" charset="0"/>
              </a:rPr>
              <a:t>Clustering Based Segmentation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image regions into clusters based on their similarity in some feature space.</a:t>
            </a:r>
          </a:p>
          <a:p>
            <a:r>
              <a:rPr lang="en-US" dirty="0">
                <a:solidFill>
                  <a:srgbClr val="FF0000"/>
                </a:solidFill>
                <a:latin typeface="Times New Roman" panose="02020603050405020304" pitchFamily="18" charset="0"/>
                <a:cs typeface="Times New Roman" panose="02020603050405020304" pitchFamily="18" charset="0"/>
              </a:rPr>
              <a:t>Artificial Neural Network Based Segmentation</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utilizes neural networks, particularly convolutional neural networks (CNNs). [U-Net, Fully Convolutional Networks (FCN), and Mask R-CNN.]</a:t>
            </a:r>
          </a:p>
          <a:p>
            <a:endParaRPr lang="en-US" dirty="0">
              <a:solidFill>
                <a:schemeClr val="tx1">
                  <a:lumMod val="95000"/>
                  <a:lumOff val="5000"/>
                </a:schemeClr>
              </a:solidFill>
            </a:endParaRPr>
          </a:p>
          <a:p>
            <a:endParaRPr lang="en-US" dirty="0"/>
          </a:p>
          <a:p>
            <a:endParaRPr lang="en-US" dirty="0"/>
          </a:p>
        </p:txBody>
      </p:sp>
    </p:spTree>
    <p:extLst>
      <p:ext uri="{BB962C8B-B14F-4D97-AF65-F5344CB8AC3E}">
        <p14:creationId xmlns:p14="http://schemas.microsoft.com/office/powerpoint/2010/main" val="3315904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F5E8-BE81-351F-3877-F85F8B81AFC4}"/>
              </a:ext>
            </a:extLst>
          </p:cNvPr>
          <p:cNvSpPr>
            <a:spLocks noGrp="1"/>
          </p:cNvSpPr>
          <p:nvPr>
            <p:ph type="title"/>
          </p:nvPr>
        </p:nvSpPr>
        <p:spPr>
          <a:xfrm>
            <a:off x="1757619" y="273845"/>
            <a:ext cx="6757731" cy="403743"/>
          </a:xfrm>
        </p:spPr>
        <p:txBody>
          <a:bodyPr>
            <a:noAutofit/>
          </a:bodyPr>
          <a:lstStyle/>
          <a:p>
            <a:r>
              <a:rPr lang="en-US" sz="3000" b="1" dirty="0">
                <a:latin typeface="Times New Roman" panose="02020603050405020304" pitchFamily="18" charset="0"/>
                <a:cs typeface="Times New Roman" panose="02020603050405020304" pitchFamily="18" charset="0"/>
              </a:rPr>
              <a:t>Introducing SAM from Meta</a:t>
            </a:r>
            <a:r>
              <a:rPr lang="en-US" sz="1350" b="1" dirty="0">
                <a:latin typeface="Times New Roman" panose="02020603050405020304" pitchFamily="18" charset="0"/>
                <a:cs typeface="Times New Roman" panose="02020603050405020304" pitchFamily="18" charset="0"/>
              </a:rPr>
              <a:t>[in April 2023]</a:t>
            </a:r>
          </a:p>
        </p:txBody>
      </p:sp>
      <p:sp>
        <p:nvSpPr>
          <p:cNvPr id="3" name="Content Placeholder 2">
            <a:extLst>
              <a:ext uri="{FF2B5EF4-FFF2-40B4-BE49-F238E27FC236}">
                <a16:creationId xmlns:a16="http://schemas.microsoft.com/office/drawing/2014/main" id="{701EA0E0-B813-B747-19A1-C836047EA988}"/>
              </a:ext>
            </a:extLst>
          </p:cNvPr>
          <p:cNvSpPr>
            <a:spLocks noGrp="1"/>
          </p:cNvSpPr>
          <p:nvPr>
            <p:ph idx="1"/>
          </p:nvPr>
        </p:nvSpPr>
        <p:spPr>
          <a:xfrm>
            <a:off x="628650" y="928088"/>
            <a:ext cx="7886700" cy="3704634"/>
          </a:xfrm>
        </p:spPr>
        <p:txBody>
          <a:bodyPr/>
          <a:lstStyle/>
          <a:p>
            <a:r>
              <a:rPr lang="en-US" dirty="0"/>
              <a:t>Meta AI came with an idea of using foundational model for image segmentation what is called </a:t>
            </a:r>
            <a:r>
              <a:rPr lang="en-US" dirty="0">
                <a:solidFill>
                  <a:srgbClr val="FF0000"/>
                </a:solidFill>
              </a:rPr>
              <a:t>Zero Shot learning </a:t>
            </a:r>
            <a:r>
              <a:rPr lang="en-US" dirty="0"/>
              <a:t>with prompting instead of re-training for the new task. This work aims to leverage the SAM to solve specific downstream image segmentation tasks.</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FB1A4967-B29A-316A-FEED-ED5BA544F5E7}"/>
              </a:ext>
            </a:extLst>
          </p:cNvPr>
          <p:cNvPicPr>
            <a:picLocks noChangeAspect="1"/>
          </p:cNvPicPr>
          <p:nvPr/>
        </p:nvPicPr>
        <p:blipFill rotWithShape="1">
          <a:blip r:embed="rId2"/>
          <a:srcRect t="6065" b="11784"/>
          <a:stretch/>
        </p:blipFill>
        <p:spPr>
          <a:xfrm>
            <a:off x="2821224" y="2327661"/>
            <a:ext cx="3728083" cy="2670056"/>
          </a:xfrm>
          <a:prstGeom prst="rect">
            <a:avLst/>
          </a:prstGeom>
        </p:spPr>
      </p:pic>
    </p:spTree>
    <p:extLst>
      <p:ext uri="{BB962C8B-B14F-4D97-AF65-F5344CB8AC3E}">
        <p14:creationId xmlns:p14="http://schemas.microsoft.com/office/powerpoint/2010/main" val="3143463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E83C-FAFB-F378-4D5C-A80C37BEC10A}"/>
              </a:ext>
            </a:extLst>
          </p:cNvPr>
          <p:cNvSpPr>
            <a:spLocks noGrp="1"/>
          </p:cNvSpPr>
          <p:nvPr>
            <p:ph type="title"/>
          </p:nvPr>
        </p:nvSpPr>
        <p:spPr>
          <a:xfrm>
            <a:off x="628650" y="273845"/>
            <a:ext cx="7886700" cy="497121"/>
          </a:xfrm>
        </p:spPr>
        <p:txBody>
          <a:bodyPr>
            <a:normAutofit fontScale="90000"/>
          </a:bodyPr>
          <a:lstStyle/>
          <a:p>
            <a:r>
              <a:rPr lang="en-US" sz="3000" b="1" dirty="0">
                <a:latin typeface="Times New Roman" panose="02020603050405020304" pitchFamily="18" charset="0"/>
                <a:cs typeface="Times New Roman" panose="02020603050405020304" pitchFamily="18" charset="0"/>
              </a:rPr>
              <a:t>SAM Model Training</a:t>
            </a:r>
            <a:r>
              <a:rPr lang="en-US" sz="3000" dirty="0">
                <a:latin typeface="Times New Roman" panose="02020603050405020304" pitchFamily="18" charset="0"/>
                <a:cs typeface="Times New Roman" panose="02020603050405020304" pitchFamily="18" charset="0"/>
              </a:rPr>
              <a:t>(</a:t>
            </a:r>
            <a:r>
              <a:rPr lang="en-US" sz="1650" dirty="0"/>
              <a:t>they aiming to achieve foundational model rather than segmentation model)</a:t>
            </a:r>
          </a:p>
        </p:txBody>
      </p:sp>
      <p:sp>
        <p:nvSpPr>
          <p:cNvPr id="3" name="Content Placeholder 2">
            <a:extLst>
              <a:ext uri="{FF2B5EF4-FFF2-40B4-BE49-F238E27FC236}">
                <a16:creationId xmlns:a16="http://schemas.microsoft.com/office/drawing/2014/main" id="{76BB1B78-FD88-F61B-72F9-AB4A3CBB0377}"/>
              </a:ext>
            </a:extLst>
          </p:cNvPr>
          <p:cNvSpPr>
            <a:spLocks noGrp="1"/>
          </p:cNvSpPr>
          <p:nvPr>
            <p:ph idx="1"/>
          </p:nvPr>
        </p:nvSpPr>
        <p:spPr>
          <a:xfrm>
            <a:off x="628650" y="915769"/>
            <a:ext cx="7886700" cy="3716954"/>
          </a:xfrm>
        </p:spPr>
        <p:txBody>
          <a:bodyPr>
            <a:normAutofit/>
          </a:bodyPr>
          <a:lstStyle/>
          <a:p>
            <a:r>
              <a:rPr lang="en-US" dirty="0">
                <a:latin typeface="Times New Roman" panose="02020603050405020304" pitchFamily="18" charset="0"/>
                <a:cs typeface="Times New Roman" panose="02020603050405020304" pitchFamily="18" charset="0"/>
              </a:rPr>
              <a:t>They created a Data Engine to train the model with </a:t>
            </a:r>
            <a:r>
              <a:rPr lang="en-US" dirty="0">
                <a:solidFill>
                  <a:srgbClr val="FF0000"/>
                </a:solidFill>
                <a:latin typeface="Times New Roman" panose="02020603050405020304" pitchFamily="18" charset="0"/>
                <a:cs typeface="Times New Roman" panose="02020603050405020304" pitchFamily="18" charset="0"/>
              </a:rPr>
              <a:t>over 1 billion masks on 11M </a:t>
            </a:r>
            <a:r>
              <a:rPr lang="en-US" dirty="0">
                <a:latin typeface="Times New Roman" panose="02020603050405020304" pitchFamily="18" charset="0"/>
                <a:cs typeface="Times New Roman" panose="02020603050405020304" pitchFamily="18" charset="0"/>
              </a:rPr>
              <a:t>licensed and privacy respecting images.</a:t>
            </a:r>
          </a:p>
          <a:p>
            <a:r>
              <a:rPr lang="en-US" dirty="0">
                <a:latin typeface="Times New Roman" panose="02020603050405020304" pitchFamily="18" charset="0"/>
                <a:cs typeface="Times New Roman" panose="02020603050405020304" pitchFamily="18" charset="0"/>
              </a:rPr>
              <a:t>1. Assisted-Manual Stage</a:t>
            </a:r>
          </a:p>
          <a:p>
            <a:r>
              <a:rPr lang="en-US" dirty="0">
                <a:latin typeface="Times New Roman" panose="02020603050405020304" pitchFamily="18" charset="0"/>
                <a:cs typeface="Times New Roman" panose="02020603050405020304" pitchFamily="18" charset="0"/>
              </a:rPr>
              <a:t>2. Semi-automatic stage </a:t>
            </a:r>
          </a:p>
          <a:p>
            <a:r>
              <a:rPr lang="en-US" dirty="0">
                <a:latin typeface="Times New Roman" panose="02020603050405020304" pitchFamily="18" charset="0"/>
                <a:cs typeface="Times New Roman" panose="02020603050405020304" pitchFamily="18" charset="0"/>
              </a:rPr>
              <a:t>3. Fully automatic stage</a:t>
            </a:r>
          </a:p>
          <a:p>
            <a:endParaRPr lang="en-US" dirty="0"/>
          </a:p>
          <a:p>
            <a:endParaRPr lang="en-US" dirty="0"/>
          </a:p>
          <a:p>
            <a:pPr marL="0" indent="0">
              <a:buNone/>
            </a:pPr>
            <a:endParaRPr lang="en-US" dirty="0"/>
          </a:p>
          <a:p>
            <a:r>
              <a:rPr lang="en-US" dirty="0">
                <a:latin typeface="Times New Roman" panose="02020603050405020304" pitchFamily="18" charset="0"/>
                <a:cs typeface="Times New Roman" panose="02020603050405020304" pitchFamily="18" charset="0"/>
              </a:rPr>
              <a:t>This masks are fully automatically generated using SAM  model, named it as </a:t>
            </a:r>
            <a:r>
              <a:rPr lang="en-US" dirty="0">
                <a:solidFill>
                  <a:srgbClr val="FF0000"/>
                </a:solidFill>
                <a:latin typeface="Times New Roman" panose="02020603050405020304" pitchFamily="18" charset="0"/>
                <a:cs typeface="Times New Roman" panose="02020603050405020304" pitchFamily="18" charset="0"/>
              </a:rPr>
              <a:t>SA -1B dataset </a:t>
            </a:r>
            <a:r>
              <a:rPr lang="en-US" sz="1350" dirty="0"/>
              <a:t>(publicly available).</a:t>
            </a:r>
          </a:p>
          <a:p>
            <a:endParaRPr lang="en-US" dirty="0"/>
          </a:p>
          <a:p>
            <a:endParaRPr lang="en-US" dirty="0"/>
          </a:p>
        </p:txBody>
      </p:sp>
      <p:pic>
        <p:nvPicPr>
          <p:cNvPr id="5" name="Picture 4">
            <a:extLst>
              <a:ext uri="{FF2B5EF4-FFF2-40B4-BE49-F238E27FC236}">
                <a16:creationId xmlns:a16="http://schemas.microsoft.com/office/drawing/2014/main" id="{5ADD5373-BADC-8938-233B-C1EF27336F69}"/>
              </a:ext>
            </a:extLst>
          </p:cNvPr>
          <p:cNvPicPr>
            <a:picLocks noChangeAspect="1"/>
          </p:cNvPicPr>
          <p:nvPr/>
        </p:nvPicPr>
        <p:blipFill rotWithShape="1">
          <a:blip r:embed="rId2"/>
          <a:srcRect l="50940" t="29780" r="11801" b="33574"/>
          <a:stretch/>
        </p:blipFill>
        <p:spPr>
          <a:xfrm>
            <a:off x="4233891" y="1700640"/>
            <a:ext cx="3194924" cy="1996829"/>
          </a:xfrm>
          <a:prstGeom prst="rect">
            <a:avLst/>
          </a:prstGeom>
        </p:spPr>
      </p:pic>
    </p:spTree>
    <p:extLst>
      <p:ext uri="{BB962C8B-B14F-4D97-AF65-F5344CB8AC3E}">
        <p14:creationId xmlns:p14="http://schemas.microsoft.com/office/powerpoint/2010/main" val="3611635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FC19E-896D-9423-D34A-DC6EA7398806}"/>
              </a:ext>
            </a:extLst>
          </p:cNvPr>
          <p:cNvSpPr>
            <a:spLocks noGrp="1"/>
          </p:cNvSpPr>
          <p:nvPr>
            <p:ph type="title"/>
          </p:nvPr>
        </p:nvSpPr>
        <p:spPr>
          <a:xfrm>
            <a:off x="673473" y="266700"/>
            <a:ext cx="7886700" cy="410135"/>
          </a:xfrm>
        </p:spPr>
        <p:txBody>
          <a:bodyPr>
            <a:normAutofit fontScale="90000"/>
          </a:bodyPr>
          <a:lstStyle/>
          <a:p>
            <a:r>
              <a:rPr lang="en-US" b="1" dirty="0"/>
              <a:t>			</a:t>
            </a:r>
            <a:r>
              <a:rPr lang="en-US" b="1" dirty="0">
                <a:latin typeface="Times New Roman" panose="02020603050405020304" pitchFamily="18" charset="0"/>
                <a:cs typeface="Times New Roman" panose="02020603050405020304" pitchFamily="18" charset="0"/>
              </a:rPr>
              <a:t>    SAM Model</a:t>
            </a:r>
          </a:p>
        </p:txBody>
      </p:sp>
      <p:pic>
        <p:nvPicPr>
          <p:cNvPr id="7" name="Content Placeholder 6">
            <a:extLst>
              <a:ext uri="{FF2B5EF4-FFF2-40B4-BE49-F238E27FC236}">
                <a16:creationId xmlns:a16="http://schemas.microsoft.com/office/drawing/2014/main" id="{65317DFE-2CCD-0791-785F-6C22E8E30BA8}"/>
              </a:ext>
            </a:extLst>
          </p:cNvPr>
          <p:cNvPicPr>
            <a:picLocks noGrp="1" noChangeAspect="1"/>
          </p:cNvPicPr>
          <p:nvPr>
            <p:ph idx="1"/>
          </p:nvPr>
        </p:nvPicPr>
        <p:blipFill rotWithShape="1">
          <a:blip r:embed="rId2"/>
          <a:srcRect l="7697" t="24109" r="50915" b="11750"/>
          <a:stretch/>
        </p:blipFill>
        <p:spPr>
          <a:xfrm>
            <a:off x="1447801" y="730624"/>
            <a:ext cx="5629835" cy="4338917"/>
          </a:xfrm>
        </p:spPr>
      </p:pic>
    </p:spTree>
    <p:extLst>
      <p:ext uri="{BB962C8B-B14F-4D97-AF65-F5344CB8AC3E}">
        <p14:creationId xmlns:p14="http://schemas.microsoft.com/office/powerpoint/2010/main" val="1738948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B60A9-DA76-1B81-6D29-EFAE988AE08F}"/>
              </a:ext>
            </a:extLst>
          </p:cNvPr>
          <p:cNvSpPr>
            <a:spLocks noGrp="1"/>
          </p:cNvSpPr>
          <p:nvPr>
            <p:ph type="title"/>
          </p:nvPr>
        </p:nvSpPr>
        <p:spPr>
          <a:xfrm>
            <a:off x="628650" y="191713"/>
            <a:ext cx="7886700" cy="436596"/>
          </a:xfrm>
        </p:spPr>
        <p:txBody>
          <a:bodyPr>
            <a:normAutofit fontScale="90000"/>
          </a:bodyPr>
          <a:lstStyle/>
          <a:p>
            <a:r>
              <a:rPr lang="en-US" b="1" dirty="0">
                <a:latin typeface="Times New Roman" panose="02020603050405020304" pitchFamily="18" charset="0"/>
                <a:cs typeface="Times New Roman" panose="02020603050405020304" pitchFamily="18" charset="0"/>
              </a:rPr>
              <a:t>Image Encoder </a:t>
            </a:r>
          </a:p>
        </p:txBody>
      </p:sp>
      <p:sp>
        <p:nvSpPr>
          <p:cNvPr id="7" name="Content Placeholder 6">
            <a:extLst>
              <a:ext uri="{FF2B5EF4-FFF2-40B4-BE49-F238E27FC236}">
                <a16:creationId xmlns:a16="http://schemas.microsoft.com/office/drawing/2014/main" id="{F091FDE5-FA87-0743-CABB-D177819CD63E}"/>
              </a:ext>
            </a:extLst>
          </p:cNvPr>
          <p:cNvSpPr>
            <a:spLocks noGrp="1"/>
          </p:cNvSpPr>
          <p:nvPr>
            <p:ph idx="1"/>
          </p:nvPr>
        </p:nvSpPr>
        <p:spPr>
          <a:xfrm>
            <a:off x="406894" y="710440"/>
            <a:ext cx="7886700" cy="3263504"/>
          </a:xfrm>
        </p:spPr>
        <p:txBody>
          <a:bodyPr/>
          <a:lstStyle/>
          <a:p>
            <a:r>
              <a:rPr lang="en-US" dirty="0">
                <a:latin typeface="Times New Roman" panose="02020603050405020304" pitchFamily="18" charset="0"/>
                <a:cs typeface="Times New Roman" panose="02020603050405020304" pitchFamily="18" charset="0"/>
              </a:rPr>
              <a:t>They used a Pretrained Masked </a:t>
            </a:r>
            <a:r>
              <a:rPr lang="en-US" dirty="0" err="1">
                <a:latin typeface="Times New Roman" panose="02020603050405020304" pitchFamily="18" charset="0"/>
                <a:cs typeface="Times New Roman" panose="02020603050405020304" pitchFamily="18" charset="0"/>
              </a:rPr>
              <a:t>AutoEncoder</a:t>
            </a:r>
            <a:r>
              <a:rPr lang="en-US" dirty="0">
                <a:latin typeface="Times New Roman" panose="02020603050405020304" pitchFamily="18" charset="0"/>
                <a:cs typeface="Times New Roman" panose="02020603050405020304" pitchFamily="18" charset="0"/>
              </a:rPr>
              <a:t> Vision Transformers model in order to create embeddings.</a:t>
            </a:r>
          </a:p>
          <a:p>
            <a:endParaRPr lang="en-US" dirty="0"/>
          </a:p>
          <a:p>
            <a:endParaRPr lang="en-US" dirty="0"/>
          </a:p>
        </p:txBody>
      </p:sp>
      <p:pic>
        <p:nvPicPr>
          <p:cNvPr id="8" name="Picture 7">
            <a:extLst>
              <a:ext uri="{FF2B5EF4-FFF2-40B4-BE49-F238E27FC236}">
                <a16:creationId xmlns:a16="http://schemas.microsoft.com/office/drawing/2014/main" id="{F242F857-2620-31B6-03D1-684F27317C9A}"/>
              </a:ext>
            </a:extLst>
          </p:cNvPr>
          <p:cNvPicPr>
            <a:picLocks noChangeAspect="1"/>
          </p:cNvPicPr>
          <p:nvPr/>
        </p:nvPicPr>
        <p:blipFill rotWithShape="1">
          <a:blip r:embed="rId2"/>
          <a:srcRect l="3012" t="16915" r="32909" b="34129"/>
          <a:stretch/>
        </p:blipFill>
        <p:spPr>
          <a:xfrm>
            <a:off x="850407" y="1482278"/>
            <a:ext cx="5229740" cy="3311235"/>
          </a:xfrm>
          <a:prstGeom prst="rect">
            <a:avLst/>
          </a:prstGeom>
        </p:spPr>
      </p:pic>
      <p:pic>
        <p:nvPicPr>
          <p:cNvPr id="9" name="Picture 8">
            <a:extLst>
              <a:ext uri="{FF2B5EF4-FFF2-40B4-BE49-F238E27FC236}">
                <a16:creationId xmlns:a16="http://schemas.microsoft.com/office/drawing/2014/main" id="{867360FB-1A79-DF88-D4E1-030666E2BCAB}"/>
              </a:ext>
            </a:extLst>
          </p:cNvPr>
          <p:cNvPicPr>
            <a:picLocks noChangeAspect="1"/>
          </p:cNvPicPr>
          <p:nvPr/>
        </p:nvPicPr>
        <p:blipFill>
          <a:blip r:embed="rId3"/>
          <a:stretch>
            <a:fillRect/>
          </a:stretch>
        </p:blipFill>
        <p:spPr>
          <a:xfrm>
            <a:off x="6567542" y="1400714"/>
            <a:ext cx="1834533" cy="3311235"/>
          </a:xfrm>
          <a:prstGeom prst="rect">
            <a:avLst/>
          </a:prstGeom>
        </p:spPr>
      </p:pic>
    </p:spTree>
    <p:extLst>
      <p:ext uri="{BB962C8B-B14F-4D97-AF65-F5344CB8AC3E}">
        <p14:creationId xmlns:p14="http://schemas.microsoft.com/office/powerpoint/2010/main" val="2070482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F5E8-BE81-351F-3877-F85F8B81AFC4}"/>
              </a:ext>
            </a:extLst>
          </p:cNvPr>
          <p:cNvSpPr>
            <a:spLocks noGrp="1"/>
          </p:cNvSpPr>
          <p:nvPr>
            <p:ph type="title"/>
          </p:nvPr>
        </p:nvSpPr>
        <p:spPr>
          <a:xfrm>
            <a:off x="1757619" y="273845"/>
            <a:ext cx="6757731" cy="403743"/>
          </a:xfrm>
        </p:spPr>
        <p:txBody>
          <a:bodyPr>
            <a:normAutofit fontScale="90000"/>
          </a:bodyPr>
          <a:lstStyle/>
          <a:p>
            <a:r>
              <a:rPr lang="en-US" sz="3600" b="1" dirty="0"/>
              <a:t>   </a:t>
            </a:r>
            <a:r>
              <a:rPr lang="en-US" b="1" dirty="0">
                <a:latin typeface="Times New Roman" panose="02020603050405020304" pitchFamily="18" charset="0"/>
                <a:cs typeface="Times New Roman" panose="02020603050405020304" pitchFamily="18" charset="0"/>
              </a:rPr>
              <a:t>Prompting in segmentation</a:t>
            </a:r>
          </a:p>
        </p:txBody>
      </p:sp>
      <p:sp>
        <p:nvSpPr>
          <p:cNvPr id="3" name="Content Placeholder 2">
            <a:extLst>
              <a:ext uri="{FF2B5EF4-FFF2-40B4-BE49-F238E27FC236}">
                <a16:creationId xmlns:a16="http://schemas.microsoft.com/office/drawing/2014/main" id="{701EA0E0-B813-B747-19A1-C836047EA988}"/>
              </a:ext>
            </a:extLst>
          </p:cNvPr>
          <p:cNvSpPr>
            <a:spLocks noGrp="1"/>
          </p:cNvSpPr>
          <p:nvPr>
            <p:ph idx="1"/>
          </p:nvPr>
        </p:nvSpPr>
        <p:spPr>
          <a:xfrm>
            <a:off x="628650" y="928088"/>
            <a:ext cx="7886700" cy="3704634"/>
          </a:xfrm>
        </p:spPr>
        <p:txBody>
          <a:bodyPr/>
          <a:lstStyle/>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581D136A-825E-FF77-0BFC-F25E013829B9}"/>
              </a:ext>
            </a:extLst>
          </p:cNvPr>
          <p:cNvPicPr>
            <a:picLocks noChangeAspect="1"/>
          </p:cNvPicPr>
          <p:nvPr/>
        </p:nvPicPr>
        <p:blipFill rotWithShape="1">
          <a:blip r:embed="rId2"/>
          <a:srcRect l="4568" t="19695" r="327" b="12157"/>
          <a:stretch/>
        </p:blipFill>
        <p:spPr>
          <a:xfrm>
            <a:off x="628650" y="819150"/>
            <a:ext cx="7816103" cy="4050506"/>
          </a:xfrm>
          <a:prstGeom prst="rect">
            <a:avLst/>
          </a:prstGeom>
        </p:spPr>
      </p:pic>
    </p:spTree>
    <p:extLst>
      <p:ext uri="{BB962C8B-B14F-4D97-AF65-F5344CB8AC3E}">
        <p14:creationId xmlns:p14="http://schemas.microsoft.com/office/powerpoint/2010/main" val="398795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8BC25-4E48-DFD3-EF90-6AF479450FC8}"/>
              </a:ext>
            </a:extLst>
          </p:cNvPr>
          <p:cNvPicPr>
            <a:picLocks noChangeAspect="1"/>
          </p:cNvPicPr>
          <p:nvPr/>
        </p:nvPicPr>
        <p:blipFill>
          <a:blip r:embed="rId2"/>
          <a:stretch>
            <a:fillRect/>
          </a:stretch>
        </p:blipFill>
        <p:spPr>
          <a:xfrm>
            <a:off x="143009" y="3285980"/>
            <a:ext cx="6098341" cy="1368748"/>
          </a:xfrm>
          <a:prstGeom prst="rect">
            <a:avLst/>
          </a:prstGeom>
        </p:spPr>
      </p:pic>
      <p:pic>
        <p:nvPicPr>
          <p:cNvPr id="7" name="Picture 6">
            <a:extLst>
              <a:ext uri="{FF2B5EF4-FFF2-40B4-BE49-F238E27FC236}">
                <a16:creationId xmlns:a16="http://schemas.microsoft.com/office/drawing/2014/main" id="{FE34C944-332D-251B-50D9-2F4D0732867B}"/>
              </a:ext>
            </a:extLst>
          </p:cNvPr>
          <p:cNvPicPr>
            <a:picLocks noChangeAspect="1"/>
          </p:cNvPicPr>
          <p:nvPr/>
        </p:nvPicPr>
        <p:blipFill>
          <a:blip r:embed="rId3"/>
          <a:stretch>
            <a:fillRect/>
          </a:stretch>
        </p:blipFill>
        <p:spPr>
          <a:xfrm>
            <a:off x="6241350" y="3361045"/>
            <a:ext cx="816947" cy="1298037"/>
          </a:xfrm>
          <a:prstGeom prst="rect">
            <a:avLst/>
          </a:prstGeom>
        </p:spPr>
      </p:pic>
      <p:pic>
        <p:nvPicPr>
          <p:cNvPr id="8" name="Picture 7">
            <a:extLst>
              <a:ext uri="{FF2B5EF4-FFF2-40B4-BE49-F238E27FC236}">
                <a16:creationId xmlns:a16="http://schemas.microsoft.com/office/drawing/2014/main" id="{054003AB-0255-0523-4A41-3C3E193AE4E6}"/>
              </a:ext>
            </a:extLst>
          </p:cNvPr>
          <p:cNvPicPr>
            <a:picLocks noChangeAspect="1"/>
          </p:cNvPicPr>
          <p:nvPr/>
        </p:nvPicPr>
        <p:blipFill>
          <a:blip r:embed="rId4"/>
          <a:stretch>
            <a:fillRect/>
          </a:stretch>
        </p:blipFill>
        <p:spPr>
          <a:xfrm>
            <a:off x="612264" y="1151807"/>
            <a:ext cx="5159829" cy="1771359"/>
          </a:xfrm>
          <a:prstGeom prst="rect">
            <a:avLst/>
          </a:prstGeom>
        </p:spPr>
      </p:pic>
      <p:cxnSp>
        <p:nvCxnSpPr>
          <p:cNvPr id="10" name="Straight Arrow Connector 9">
            <a:extLst>
              <a:ext uri="{FF2B5EF4-FFF2-40B4-BE49-F238E27FC236}">
                <a16:creationId xmlns:a16="http://schemas.microsoft.com/office/drawing/2014/main" id="{1F7521A1-3C0D-CA30-75E9-6B895023F0BF}"/>
              </a:ext>
            </a:extLst>
          </p:cNvPr>
          <p:cNvCxnSpPr>
            <a:cxnSpLocks/>
          </p:cNvCxnSpPr>
          <p:nvPr/>
        </p:nvCxnSpPr>
        <p:spPr>
          <a:xfrm flipH="1">
            <a:off x="1963783" y="2838992"/>
            <a:ext cx="1415143" cy="57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F54595-7151-664C-D407-0C295BA42D51}"/>
              </a:ext>
            </a:extLst>
          </p:cNvPr>
          <p:cNvCxnSpPr>
            <a:cxnSpLocks/>
          </p:cNvCxnSpPr>
          <p:nvPr/>
        </p:nvCxnSpPr>
        <p:spPr>
          <a:xfrm flipH="1">
            <a:off x="2673531" y="2838992"/>
            <a:ext cx="770709" cy="552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37C6C1-0EA6-6A2C-58E5-CF76C5798B31}"/>
              </a:ext>
            </a:extLst>
          </p:cNvPr>
          <p:cNvCxnSpPr>
            <a:cxnSpLocks/>
          </p:cNvCxnSpPr>
          <p:nvPr/>
        </p:nvCxnSpPr>
        <p:spPr>
          <a:xfrm flipH="1">
            <a:off x="3722914" y="2838992"/>
            <a:ext cx="461555" cy="57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2C25E91-7944-6F72-7F74-844E8349A036}"/>
              </a:ext>
            </a:extLst>
          </p:cNvPr>
          <p:cNvCxnSpPr>
            <a:cxnSpLocks/>
          </p:cNvCxnSpPr>
          <p:nvPr/>
        </p:nvCxnSpPr>
        <p:spPr>
          <a:xfrm flipH="1">
            <a:off x="3320143" y="2838992"/>
            <a:ext cx="833845" cy="57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00276C-3954-6AF6-6A39-2E56AFB399B0}"/>
              </a:ext>
            </a:extLst>
          </p:cNvPr>
          <p:cNvCxnSpPr>
            <a:cxnSpLocks/>
          </p:cNvCxnSpPr>
          <p:nvPr/>
        </p:nvCxnSpPr>
        <p:spPr>
          <a:xfrm flipH="1">
            <a:off x="4323806" y="2865118"/>
            <a:ext cx="544285" cy="4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2FCC40D-4281-423E-8B95-D3D87194D1AD}"/>
              </a:ext>
            </a:extLst>
          </p:cNvPr>
          <p:cNvCxnSpPr>
            <a:cxnSpLocks/>
          </p:cNvCxnSpPr>
          <p:nvPr/>
        </p:nvCxnSpPr>
        <p:spPr>
          <a:xfrm flipH="1">
            <a:off x="4800600" y="2838992"/>
            <a:ext cx="106680" cy="552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193F151-5E10-1EC8-356C-E3DC57C1E037}"/>
              </a:ext>
            </a:extLst>
          </p:cNvPr>
          <p:cNvCxnSpPr>
            <a:cxnSpLocks/>
          </p:cNvCxnSpPr>
          <p:nvPr/>
        </p:nvCxnSpPr>
        <p:spPr>
          <a:xfrm>
            <a:off x="5299166" y="2865118"/>
            <a:ext cx="115876" cy="4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E86B04-1AA1-F2A9-26FB-7F7766830A05}"/>
              </a:ext>
            </a:extLst>
          </p:cNvPr>
          <p:cNvCxnSpPr>
            <a:cxnSpLocks/>
          </p:cNvCxnSpPr>
          <p:nvPr/>
        </p:nvCxnSpPr>
        <p:spPr>
          <a:xfrm>
            <a:off x="5299166" y="2865118"/>
            <a:ext cx="631371" cy="54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5B1D365-D39F-5EDE-CC1D-389EE81E9862}"/>
              </a:ext>
            </a:extLst>
          </p:cNvPr>
          <p:cNvCxnSpPr>
            <a:cxnSpLocks/>
            <a:endCxn id="7" idx="0"/>
          </p:cNvCxnSpPr>
          <p:nvPr/>
        </p:nvCxnSpPr>
        <p:spPr>
          <a:xfrm>
            <a:off x="5299166" y="2865118"/>
            <a:ext cx="1350658" cy="49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670457B6-BDB4-7D13-3CFE-06FE9A587085}"/>
              </a:ext>
            </a:extLst>
          </p:cNvPr>
          <p:cNvPicPr>
            <a:picLocks noChangeAspect="1"/>
          </p:cNvPicPr>
          <p:nvPr/>
        </p:nvPicPr>
        <p:blipFill>
          <a:blip r:embed="rId5"/>
          <a:stretch>
            <a:fillRect/>
          </a:stretch>
        </p:blipFill>
        <p:spPr>
          <a:xfrm>
            <a:off x="6564297" y="1963465"/>
            <a:ext cx="2381372" cy="565179"/>
          </a:xfrm>
          <a:prstGeom prst="rect">
            <a:avLst/>
          </a:prstGeom>
        </p:spPr>
      </p:pic>
      <p:sp>
        <p:nvSpPr>
          <p:cNvPr id="38" name="TextBox 37">
            <a:extLst>
              <a:ext uri="{FF2B5EF4-FFF2-40B4-BE49-F238E27FC236}">
                <a16:creationId xmlns:a16="http://schemas.microsoft.com/office/drawing/2014/main" id="{8F5B74DB-93A2-D401-33F6-F4DDD2AFBC22}"/>
              </a:ext>
            </a:extLst>
          </p:cNvPr>
          <p:cNvSpPr txBox="1"/>
          <p:nvPr/>
        </p:nvSpPr>
        <p:spPr>
          <a:xfrm>
            <a:off x="143009" y="718110"/>
            <a:ext cx="8541582" cy="430887"/>
          </a:xfrm>
          <a:prstGeom prst="rect">
            <a:avLst/>
          </a:prstGeom>
          <a:noFill/>
        </p:spPr>
        <p:txBody>
          <a:bodyPr wrap="square">
            <a:spAutoFit/>
          </a:bodyPr>
          <a:lstStyle/>
          <a:p>
            <a:r>
              <a:rPr lang="en-US" sz="1100" b="0" i="0" dirty="0">
                <a:solidFill>
                  <a:srgbClr val="000000"/>
                </a:solidFill>
                <a:effectLst/>
                <a:latin typeface="Times New Roman" panose="02020603050405020304" pitchFamily="18" charset="0"/>
                <a:cs typeface="Times New Roman" panose="02020603050405020304" pitchFamily="18" charset="0"/>
              </a:rPr>
              <a:t>Encode categorical variables using one-hot encoding. This step is necessary to convert categorical variables into a numerical format that the machine learning model can understand.</a:t>
            </a:r>
            <a:endParaRPr lang="en-US" sz="11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8DF0B101-32F1-3BD2-2889-316280C79624}"/>
              </a:ext>
            </a:extLst>
          </p:cNvPr>
          <p:cNvSpPr/>
          <p:nvPr/>
        </p:nvSpPr>
        <p:spPr>
          <a:xfrm>
            <a:off x="5433563" y="239486"/>
            <a:ext cx="220445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Categorical variables:</a:t>
            </a:r>
          </a:p>
        </p:txBody>
      </p:sp>
    </p:spTree>
    <p:extLst>
      <p:ext uri="{BB962C8B-B14F-4D97-AF65-F5344CB8AC3E}">
        <p14:creationId xmlns:p14="http://schemas.microsoft.com/office/powerpoint/2010/main" val="3046207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44C3-3E20-5E82-490B-1D5E91140941}"/>
              </a:ext>
            </a:extLst>
          </p:cNvPr>
          <p:cNvSpPr>
            <a:spLocks noGrp="1"/>
          </p:cNvSpPr>
          <p:nvPr>
            <p:ph type="title"/>
          </p:nvPr>
        </p:nvSpPr>
        <p:spPr>
          <a:xfrm>
            <a:off x="628650" y="135518"/>
            <a:ext cx="7886700" cy="566709"/>
          </a:xfrm>
        </p:spPr>
        <p:txBody>
          <a:bodyPr>
            <a:normAutofit/>
          </a:bodyPr>
          <a:lstStyle/>
          <a:p>
            <a:r>
              <a:rPr lang="en-US" sz="3000" b="1" dirty="0">
                <a:latin typeface="Times New Roman" panose="02020603050405020304" pitchFamily="18" charset="0"/>
                <a:cs typeface="Times New Roman" panose="02020603050405020304" pitchFamily="18" charset="0"/>
              </a:rPr>
              <a:t>Mask Decoder</a:t>
            </a:r>
          </a:p>
        </p:txBody>
      </p:sp>
      <p:sp>
        <p:nvSpPr>
          <p:cNvPr id="3" name="Content Placeholder 2">
            <a:extLst>
              <a:ext uri="{FF2B5EF4-FFF2-40B4-BE49-F238E27FC236}">
                <a16:creationId xmlns:a16="http://schemas.microsoft.com/office/drawing/2014/main" id="{D37B3604-E6F5-8256-A7DC-7E0804F00DB4}"/>
              </a:ext>
            </a:extLst>
          </p:cNvPr>
          <p:cNvSpPr>
            <a:spLocks noGrp="1"/>
          </p:cNvSpPr>
          <p:nvPr>
            <p:ph idx="1"/>
          </p:nvPr>
        </p:nvSpPr>
        <p:spPr>
          <a:xfrm>
            <a:off x="628650" y="870596"/>
            <a:ext cx="7886700" cy="4137386"/>
          </a:xfrm>
        </p:spPr>
        <p:txBody>
          <a:bodyPr>
            <a:normAutofit fontScale="92500"/>
          </a:bodyPr>
          <a:lstStyle/>
          <a:p>
            <a:r>
              <a:rPr lang="en-US" dirty="0">
                <a:latin typeface="Times New Roman" panose="02020603050405020304" pitchFamily="18" charset="0"/>
                <a:cs typeface="Times New Roman" panose="02020603050405020304" pitchFamily="18" charset="0"/>
              </a:rPr>
              <a:t>By collecting the image embedding and prompts, Mask decoder implement the segmentation on the required prompt, it also uses modified transformer decoder and returns the image to </a:t>
            </a:r>
            <a:r>
              <a:rPr lang="en-US" dirty="0">
                <a:solidFill>
                  <a:srgbClr val="FF0000"/>
                </a:solidFill>
                <a:latin typeface="Times New Roman" panose="02020603050405020304" pitchFamily="18" charset="0"/>
                <a:cs typeface="Times New Roman" panose="02020603050405020304" pitchFamily="18" charset="0"/>
              </a:rPr>
              <a:t>original size with mask</a:t>
            </a:r>
            <a:r>
              <a:rPr lang="en-US" dirty="0">
                <a:latin typeface="Times New Roman" panose="02020603050405020304" pitchFamily="18" charset="0"/>
                <a:cs typeface="Times New Roman" panose="02020603050405020304" pitchFamily="18" charset="0"/>
              </a:rPr>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975" b="1" dirty="0"/>
              <a:t>                      original Image                                                                                                                               Segmented results using SAM</a:t>
            </a:r>
          </a:p>
        </p:txBody>
      </p:sp>
      <p:pic>
        <p:nvPicPr>
          <p:cNvPr id="10" name="Picture 9">
            <a:extLst>
              <a:ext uri="{FF2B5EF4-FFF2-40B4-BE49-F238E27FC236}">
                <a16:creationId xmlns:a16="http://schemas.microsoft.com/office/drawing/2014/main" id="{A98315DC-D463-DDD7-EEFF-6FE93C1B7E1B}"/>
              </a:ext>
            </a:extLst>
          </p:cNvPr>
          <p:cNvPicPr>
            <a:picLocks noChangeAspect="1"/>
          </p:cNvPicPr>
          <p:nvPr/>
        </p:nvPicPr>
        <p:blipFill rotWithShape="1">
          <a:blip r:embed="rId2"/>
          <a:srcRect l="29543" t="31137" r="9619" b="16926"/>
          <a:stretch/>
        </p:blipFill>
        <p:spPr>
          <a:xfrm>
            <a:off x="4800396" y="2270942"/>
            <a:ext cx="3634535" cy="2364224"/>
          </a:xfrm>
          <a:prstGeom prst="rect">
            <a:avLst/>
          </a:prstGeom>
        </p:spPr>
      </p:pic>
      <p:pic>
        <p:nvPicPr>
          <p:cNvPr id="5" name="Picture 4" descr="A picture containing sky, outdoor, tree, building&#10;&#10;Description automatically generated">
            <a:extLst>
              <a:ext uri="{FF2B5EF4-FFF2-40B4-BE49-F238E27FC236}">
                <a16:creationId xmlns:a16="http://schemas.microsoft.com/office/drawing/2014/main" id="{4D78B00A-F4F9-2291-78C8-72F576871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357" y="2302838"/>
            <a:ext cx="3274662" cy="2236707"/>
          </a:xfrm>
          <a:prstGeom prst="rect">
            <a:avLst/>
          </a:prstGeom>
        </p:spPr>
      </p:pic>
      <p:sp>
        <p:nvSpPr>
          <p:cNvPr id="6" name="Arrow: Right 5">
            <a:extLst>
              <a:ext uri="{FF2B5EF4-FFF2-40B4-BE49-F238E27FC236}">
                <a16:creationId xmlns:a16="http://schemas.microsoft.com/office/drawing/2014/main" id="{0EEDD1F9-CD6E-A5A6-E3A5-4D60C061DDA4}"/>
              </a:ext>
            </a:extLst>
          </p:cNvPr>
          <p:cNvSpPr/>
          <p:nvPr/>
        </p:nvSpPr>
        <p:spPr>
          <a:xfrm>
            <a:off x="4102138" y="3433106"/>
            <a:ext cx="459938" cy="184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7EACD957-4A76-F9D7-387C-84B29906FB58}"/>
              </a:ext>
            </a:extLst>
          </p:cNvPr>
          <p:cNvSpPr txBox="1"/>
          <p:nvPr/>
        </p:nvSpPr>
        <p:spPr>
          <a:xfrm>
            <a:off x="4054912" y="3210421"/>
            <a:ext cx="554390" cy="300082"/>
          </a:xfrm>
          <a:prstGeom prst="rect">
            <a:avLst/>
          </a:prstGeom>
          <a:noFill/>
        </p:spPr>
        <p:txBody>
          <a:bodyPr wrap="square" rtlCol="0">
            <a:spAutoFit/>
          </a:bodyPr>
          <a:lstStyle/>
          <a:p>
            <a:pPr defTabSz="685800"/>
            <a:r>
              <a:rPr lang="en-US" sz="1350" b="1" dirty="0">
                <a:solidFill>
                  <a:prstClr val="black"/>
                </a:solidFill>
                <a:latin typeface="Calibri" panose="020F0502020204030204"/>
              </a:rPr>
              <a:t>SAM</a:t>
            </a:r>
          </a:p>
        </p:txBody>
      </p:sp>
    </p:spTree>
    <p:extLst>
      <p:ext uri="{BB962C8B-B14F-4D97-AF65-F5344CB8AC3E}">
        <p14:creationId xmlns:p14="http://schemas.microsoft.com/office/powerpoint/2010/main" val="12860983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FC19E-896D-9423-D34A-DC6EA7398806}"/>
              </a:ext>
            </a:extLst>
          </p:cNvPr>
          <p:cNvSpPr>
            <a:spLocks noGrp="1"/>
          </p:cNvSpPr>
          <p:nvPr>
            <p:ph type="title"/>
          </p:nvPr>
        </p:nvSpPr>
        <p:spPr>
          <a:xfrm>
            <a:off x="628650" y="85166"/>
            <a:ext cx="7886700" cy="524435"/>
          </a:xfrm>
        </p:spPr>
        <p:txBody>
          <a:bodyPr>
            <a:normAutofit fontScale="90000"/>
          </a:bodyPr>
          <a:lstStyle/>
          <a:p>
            <a:r>
              <a:rPr lang="en-US" b="1" dirty="0"/>
              <a:t>         </a:t>
            </a:r>
            <a:r>
              <a:rPr lang="en-US" sz="3000" b="1" dirty="0">
                <a:latin typeface="Times New Roman" panose="02020603050405020304" pitchFamily="18" charset="0"/>
                <a:cs typeface="Times New Roman" panose="02020603050405020304" pitchFamily="18" charset="0"/>
              </a:rPr>
              <a:t>Overview of Model Architecture</a:t>
            </a:r>
          </a:p>
        </p:txBody>
      </p:sp>
      <p:pic>
        <p:nvPicPr>
          <p:cNvPr id="7" name="Content Placeholder 6">
            <a:extLst>
              <a:ext uri="{FF2B5EF4-FFF2-40B4-BE49-F238E27FC236}">
                <a16:creationId xmlns:a16="http://schemas.microsoft.com/office/drawing/2014/main" id="{57A488D9-BE70-EA39-DCC3-53BDEB4F968D}"/>
              </a:ext>
            </a:extLst>
          </p:cNvPr>
          <p:cNvPicPr>
            <a:picLocks noGrp="1" noChangeAspect="1"/>
          </p:cNvPicPr>
          <p:nvPr>
            <p:ph idx="1"/>
          </p:nvPr>
        </p:nvPicPr>
        <p:blipFill rotWithShape="1">
          <a:blip r:embed="rId2"/>
          <a:srcRect l="5225" t="18065" r="11451" b="16557"/>
          <a:stretch/>
        </p:blipFill>
        <p:spPr>
          <a:xfrm>
            <a:off x="856060" y="698764"/>
            <a:ext cx="7495028" cy="4204502"/>
          </a:xfrm>
        </p:spPr>
      </p:pic>
    </p:spTree>
    <p:extLst>
      <p:ext uri="{BB962C8B-B14F-4D97-AF65-F5344CB8AC3E}">
        <p14:creationId xmlns:p14="http://schemas.microsoft.com/office/powerpoint/2010/main" val="107941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B617-FC20-7194-304A-E426A8C90CA5}"/>
              </a:ext>
            </a:extLst>
          </p:cNvPr>
          <p:cNvSpPr>
            <a:spLocks noGrp="1"/>
          </p:cNvSpPr>
          <p:nvPr>
            <p:ph type="title"/>
          </p:nvPr>
        </p:nvSpPr>
        <p:spPr>
          <a:xfrm>
            <a:off x="718995" y="706333"/>
            <a:ext cx="7886700" cy="2964956"/>
          </a:xfrm>
        </p:spPr>
        <p:txBody>
          <a:bodyPr>
            <a:normAutofit/>
          </a:bodyPr>
          <a:lstStyle/>
          <a:p>
            <a:r>
              <a:rPr lang="en-US" sz="3000" b="1" dirty="0">
                <a:latin typeface="Times New Roman" panose="02020603050405020304" pitchFamily="18" charset="0"/>
                <a:cs typeface="Times New Roman" panose="02020603050405020304" pitchFamily="18" charset="0"/>
              </a:rPr>
              <a:t>SAM Results on histopathology images using Box prompts </a:t>
            </a:r>
            <a:r>
              <a:rPr lang="en-US" sz="1200" dirty="0">
                <a:solidFill>
                  <a:srgbClr val="FF0000"/>
                </a:solidFill>
                <a:latin typeface="Noto Sans" panose="020B0502040204020203" pitchFamily="34" charset="0"/>
              </a:rPr>
              <a:t>experimental findings suggest that SAM may fail or perform poorly in certain segmentation tasks.</a:t>
            </a:r>
            <a:endParaRPr lang="en-US" sz="1200" b="1" dirty="0">
              <a:solidFill>
                <a:srgbClr val="FF0000"/>
              </a:solidFill>
            </a:endParaRPr>
          </a:p>
        </p:txBody>
      </p:sp>
      <p:sp>
        <p:nvSpPr>
          <p:cNvPr id="4" name="Content Placeholder 3">
            <a:extLst>
              <a:ext uri="{FF2B5EF4-FFF2-40B4-BE49-F238E27FC236}">
                <a16:creationId xmlns:a16="http://schemas.microsoft.com/office/drawing/2014/main" id="{7BAB1FDB-78D9-4F21-BCD4-06D1691AD6E5}"/>
              </a:ext>
            </a:extLst>
          </p:cNvPr>
          <p:cNvSpPr>
            <a:spLocks noGrp="1"/>
          </p:cNvSpPr>
          <p:nvPr>
            <p:ph idx="1"/>
          </p:nvPr>
        </p:nvSpPr>
        <p:spPr/>
        <p:txBody>
          <a:body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2566365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microscope&#10;&#10;Description automatically generated with low confidence">
            <a:extLst>
              <a:ext uri="{FF2B5EF4-FFF2-40B4-BE49-F238E27FC236}">
                <a16:creationId xmlns:a16="http://schemas.microsoft.com/office/drawing/2014/main" id="{C7D68529-D13F-5235-B863-0A7A1EAB6FB9}"/>
              </a:ext>
            </a:extLst>
          </p:cNvPr>
          <p:cNvPicPr>
            <a:picLocks noChangeAspect="1"/>
          </p:cNvPicPr>
          <p:nvPr/>
        </p:nvPicPr>
        <p:blipFill rotWithShape="1">
          <a:blip r:embed="rId2">
            <a:extLst>
              <a:ext uri="{28A0092B-C50C-407E-A947-70E740481C1C}">
                <a14:useLocalDpi xmlns:a14="http://schemas.microsoft.com/office/drawing/2010/main" val="0"/>
              </a:ext>
            </a:extLst>
          </a:blip>
          <a:srcRect l="11027" t="8305" r="8218" b="10135"/>
          <a:stretch/>
        </p:blipFill>
        <p:spPr>
          <a:xfrm>
            <a:off x="225861" y="936301"/>
            <a:ext cx="2796588" cy="3116900"/>
          </a:xfrm>
          <a:prstGeom prst="rect">
            <a:avLst/>
          </a:prstGeom>
        </p:spPr>
      </p:pic>
      <p:pic>
        <p:nvPicPr>
          <p:cNvPr id="3" name="Picture 2">
            <a:extLst>
              <a:ext uri="{FF2B5EF4-FFF2-40B4-BE49-F238E27FC236}">
                <a16:creationId xmlns:a16="http://schemas.microsoft.com/office/drawing/2014/main" id="{343CC44C-EE0F-3A79-0719-7517BA223477}"/>
              </a:ext>
            </a:extLst>
          </p:cNvPr>
          <p:cNvPicPr>
            <a:picLocks noChangeAspect="1"/>
          </p:cNvPicPr>
          <p:nvPr/>
        </p:nvPicPr>
        <p:blipFill rotWithShape="1">
          <a:blip r:embed="rId3"/>
          <a:srcRect l="12049" t="7505" r="8589" b="10100"/>
          <a:stretch/>
        </p:blipFill>
        <p:spPr>
          <a:xfrm>
            <a:off x="3067621" y="936301"/>
            <a:ext cx="2804798" cy="3149753"/>
          </a:xfrm>
          <a:prstGeom prst="rect">
            <a:avLst/>
          </a:prstGeom>
        </p:spPr>
      </p:pic>
      <p:pic>
        <p:nvPicPr>
          <p:cNvPr id="4" name="Picture 3">
            <a:extLst>
              <a:ext uri="{FF2B5EF4-FFF2-40B4-BE49-F238E27FC236}">
                <a16:creationId xmlns:a16="http://schemas.microsoft.com/office/drawing/2014/main" id="{800AA8A6-227D-E75E-659E-5443A0720EDC}"/>
              </a:ext>
            </a:extLst>
          </p:cNvPr>
          <p:cNvPicPr>
            <a:picLocks noChangeAspect="1"/>
          </p:cNvPicPr>
          <p:nvPr/>
        </p:nvPicPr>
        <p:blipFill rotWithShape="1">
          <a:blip r:embed="rId4"/>
          <a:srcRect l="11490" t="8064" r="8749" b="9940"/>
          <a:stretch/>
        </p:blipFill>
        <p:spPr>
          <a:xfrm>
            <a:off x="5902057" y="936303"/>
            <a:ext cx="3090001" cy="3149752"/>
          </a:xfrm>
          <a:prstGeom prst="rect">
            <a:avLst/>
          </a:prstGeom>
        </p:spPr>
      </p:pic>
    </p:spTree>
    <p:extLst>
      <p:ext uri="{BB962C8B-B14F-4D97-AF65-F5344CB8AC3E}">
        <p14:creationId xmlns:p14="http://schemas.microsoft.com/office/powerpoint/2010/main" val="3626121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FBACB-0028-139A-DABE-E5DF8FFF0DC7}"/>
              </a:ext>
            </a:extLst>
          </p:cNvPr>
          <p:cNvPicPr>
            <a:picLocks noChangeAspect="1"/>
          </p:cNvPicPr>
          <p:nvPr/>
        </p:nvPicPr>
        <p:blipFill rotWithShape="1">
          <a:blip r:embed="rId2"/>
          <a:srcRect l="11411" t="7664" r="8270" b="10420"/>
          <a:stretch/>
        </p:blipFill>
        <p:spPr>
          <a:xfrm>
            <a:off x="137750" y="562602"/>
            <a:ext cx="2885111" cy="3330442"/>
          </a:xfrm>
          <a:prstGeom prst="rect">
            <a:avLst/>
          </a:prstGeom>
        </p:spPr>
      </p:pic>
      <p:pic>
        <p:nvPicPr>
          <p:cNvPr id="3" name="Picture 2">
            <a:extLst>
              <a:ext uri="{FF2B5EF4-FFF2-40B4-BE49-F238E27FC236}">
                <a16:creationId xmlns:a16="http://schemas.microsoft.com/office/drawing/2014/main" id="{4C619DDC-7C1A-970D-95F4-692D79BF27F6}"/>
              </a:ext>
            </a:extLst>
          </p:cNvPr>
          <p:cNvPicPr>
            <a:picLocks noChangeAspect="1"/>
          </p:cNvPicPr>
          <p:nvPr/>
        </p:nvPicPr>
        <p:blipFill rotWithShape="1">
          <a:blip r:embed="rId3"/>
          <a:srcRect l="11730" t="7903" r="8270" b="9541"/>
          <a:stretch/>
        </p:blipFill>
        <p:spPr>
          <a:xfrm>
            <a:off x="3136084" y="562602"/>
            <a:ext cx="3010128" cy="3330442"/>
          </a:xfrm>
          <a:prstGeom prst="rect">
            <a:avLst/>
          </a:prstGeom>
        </p:spPr>
      </p:pic>
      <p:pic>
        <p:nvPicPr>
          <p:cNvPr id="4" name="Picture 3">
            <a:extLst>
              <a:ext uri="{FF2B5EF4-FFF2-40B4-BE49-F238E27FC236}">
                <a16:creationId xmlns:a16="http://schemas.microsoft.com/office/drawing/2014/main" id="{42755D71-0E2F-124A-F3D9-533991B3C720}"/>
              </a:ext>
            </a:extLst>
          </p:cNvPr>
          <p:cNvPicPr>
            <a:picLocks noChangeAspect="1"/>
          </p:cNvPicPr>
          <p:nvPr/>
        </p:nvPicPr>
        <p:blipFill rotWithShape="1">
          <a:blip r:embed="rId4"/>
          <a:srcRect l="12130" t="7345" r="9387" b="10579"/>
          <a:stretch/>
        </p:blipFill>
        <p:spPr>
          <a:xfrm>
            <a:off x="6259436" y="562601"/>
            <a:ext cx="2746814" cy="3330441"/>
          </a:xfrm>
          <a:prstGeom prst="rect">
            <a:avLst/>
          </a:prstGeom>
        </p:spPr>
      </p:pic>
    </p:spTree>
    <p:extLst>
      <p:ext uri="{BB962C8B-B14F-4D97-AF65-F5344CB8AC3E}">
        <p14:creationId xmlns:p14="http://schemas.microsoft.com/office/powerpoint/2010/main" val="296212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1BEA-7A70-54E3-9A78-9A51552BAD9F}"/>
              </a:ext>
            </a:extLst>
          </p:cNvPr>
          <p:cNvSpPr>
            <a:spLocks noGrp="1"/>
          </p:cNvSpPr>
          <p:nvPr>
            <p:ph type="title"/>
          </p:nvPr>
        </p:nvSpPr>
        <p:spPr>
          <a:xfrm>
            <a:off x="505454" y="229969"/>
            <a:ext cx="7886700" cy="591348"/>
          </a:xfrm>
        </p:spPr>
        <p:txBody>
          <a:bodyPr>
            <a:normAutofit fontScale="90000"/>
          </a:bodyPr>
          <a:lstStyle/>
          <a:p>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r>
              <a:rPr lang="en-US" sz="3000" b="1" dirty="0">
                <a:latin typeface="Times New Roman" panose="02020603050405020304" pitchFamily="18" charset="0"/>
                <a:cs typeface="Times New Roman" panose="02020603050405020304" pitchFamily="18" charset="0"/>
              </a:rPr>
              <a:t>IOU </a:t>
            </a:r>
            <a:br>
              <a:rPr lang="en-US" b="1" dirty="0"/>
            </a:br>
            <a:r>
              <a:rPr lang="en-US" sz="1650" b="1" dirty="0">
                <a:solidFill>
                  <a:srgbClr val="FF0000"/>
                </a:solidFill>
              </a:rPr>
              <a:t>Intersection Over Union is essentially a method to quantify the percent overlap between the target mask and our prediction output.</a:t>
            </a: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r>
              <a:rPr lang="en-US" sz="1650" b="1" dirty="0">
                <a:solidFill>
                  <a:srgbClr val="FF0000"/>
                </a:solidFill>
              </a:rPr>
              <a:t>We got average of those IOU scores as 0.7, which was pretty good, but our goal is to improve around 0.9.</a:t>
            </a: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br>
              <a:rPr lang="en-US" sz="1650" b="1" dirty="0">
                <a:solidFill>
                  <a:srgbClr val="FF0000"/>
                </a:solidFill>
              </a:rPr>
            </a:br>
            <a:endParaRPr lang="en-US" sz="1650" b="1" dirty="0">
              <a:solidFill>
                <a:srgbClr val="FF0000"/>
              </a:solidFill>
            </a:endParaRPr>
          </a:p>
        </p:txBody>
      </p:sp>
      <p:pic>
        <p:nvPicPr>
          <p:cNvPr id="4" name="Content Placeholder 3">
            <a:extLst>
              <a:ext uri="{FF2B5EF4-FFF2-40B4-BE49-F238E27FC236}">
                <a16:creationId xmlns:a16="http://schemas.microsoft.com/office/drawing/2014/main" id="{401021EF-D894-265F-BACF-ACB2D96FCEE4}"/>
              </a:ext>
            </a:extLst>
          </p:cNvPr>
          <p:cNvPicPr>
            <a:picLocks noGrp="1" noChangeAspect="1"/>
          </p:cNvPicPr>
          <p:nvPr>
            <p:ph idx="1"/>
          </p:nvPr>
        </p:nvPicPr>
        <p:blipFill rotWithShape="1">
          <a:blip r:embed="rId2"/>
          <a:srcRect l="9889" t="5136" r="12851" b="5164"/>
          <a:stretch/>
        </p:blipFill>
        <p:spPr>
          <a:xfrm>
            <a:off x="386021" y="1183724"/>
            <a:ext cx="4344768" cy="2988569"/>
          </a:xfrm>
          <a:prstGeom prst="rect">
            <a:avLst/>
          </a:prstGeom>
        </p:spPr>
      </p:pic>
      <p:pic>
        <p:nvPicPr>
          <p:cNvPr id="9" name="Picture 8" descr="A screenshot of a cell&#10;&#10;Description automatically generated with low confidence">
            <a:extLst>
              <a:ext uri="{FF2B5EF4-FFF2-40B4-BE49-F238E27FC236}">
                <a16:creationId xmlns:a16="http://schemas.microsoft.com/office/drawing/2014/main" id="{D3A3605A-F587-57DE-F03A-60EA96310C17}"/>
              </a:ext>
            </a:extLst>
          </p:cNvPr>
          <p:cNvPicPr>
            <a:picLocks noChangeAspect="1"/>
          </p:cNvPicPr>
          <p:nvPr/>
        </p:nvPicPr>
        <p:blipFill rotWithShape="1">
          <a:blip r:embed="rId3">
            <a:extLst>
              <a:ext uri="{28A0092B-C50C-407E-A947-70E740481C1C}">
                <a14:useLocalDpi xmlns:a14="http://schemas.microsoft.com/office/drawing/2010/main" val="0"/>
              </a:ext>
            </a:extLst>
          </a:blip>
          <a:srcRect l="8192" t="5773" r="6130" b="7697"/>
          <a:stretch/>
        </p:blipFill>
        <p:spPr>
          <a:xfrm>
            <a:off x="4792388" y="1018434"/>
            <a:ext cx="3394437" cy="3207245"/>
          </a:xfrm>
          <a:prstGeom prst="rect">
            <a:avLst/>
          </a:prstGeom>
        </p:spPr>
      </p:pic>
    </p:spTree>
    <p:extLst>
      <p:ext uri="{BB962C8B-B14F-4D97-AF65-F5344CB8AC3E}">
        <p14:creationId xmlns:p14="http://schemas.microsoft.com/office/powerpoint/2010/main" val="21128937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F7CBD-9E91-D6EC-A167-7D0C0BA8CB77}"/>
              </a:ext>
            </a:extLst>
          </p:cNvPr>
          <p:cNvSpPr>
            <a:spLocks noGrp="1"/>
          </p:cNvSpPr>
          <p:nvPr>
            <p:ph type="title"/>
          </p:nvPr>
        </p:nvSpPr>
        <p:spPr/>
        <p:txBody>
          <a:bodyPr/>
          <a:lstStyle/>
          <a:p>
            <a:endParaRPr lang="en-US"/>
          </a:p>
        </p:txBody>
      </p:sp>
      <p:pic>
        <p:nvPicPr>
          <p:cNvPr id="6" name="Picture 5" descr="A picture containing text, screenshot, map&#10;&#10;Description automatically generated">
            <a:extLst>
              <a:ext uri="{FF2B5EF4-FFF2-40B4-BE49-F238E27FC236}">
                <a16:creationId xmlns:a16="http://schemas.microsoft.com/office/drawing/2014/main" id="{DB701BB3-AF46-1CCD-E254-367A08A24DA7}"/>
              </a:ext>
            </a:extLst>
          </p:cNvPr>
          <p:cNvPicPr>
            <a:picLocks noChangeAspect="1"/>
          </p:cNvPicPr>
          <p:nvPr/>
        </p:nvPicPr>
        <p:blipFill rotWithShape="1">
          <a:blip r:embed="rId2">
            <a:extLst>
              <a:ext uri="{28A0092B-C50C-407E-A947-70E740481C1C}">
                <a14:useLocalDpi xmlns:a14="http://schemas.microsoft.com/office/drawing/2010/main" val="0"/>
              </a:ext>
            </a:extLst>
          </a:blip>
          <a:srcRect l="12129" t="8064" r="9468" b="10259"/>
          <a:stretch/>
        </p:blipFill>
        <p:spPr>
          <a:xfrm>
            <a:off x="119090" y="517431"/>
            <a:ext cx="4246212" cy="3716462"/>
          </a:xfrm>
          <a:prstGeom prst="rect">
            <a:avLst/>
          </a:prstGeom>
        </p:spPr>
      </p:pic>
      <p:pic>
        <p:nvPicPr>
          <p:cNvPr id="8" name="Picture 7" descr="A picture containing lilac, purple, violet, art&#10;&#10;Description automatically generated">
            <a:extLst>
              <a:ext uri="{FF2B5EF4-FFF2-40B4-BE49-F238E27FC236}">
                <a16:creationId xmlns:a16="http://schemas.microsoft.com/office/drawing/2014/main" id="{49D7B693-0C59-020F-421B-DDC968E2D718}"/>
              </a:ext>
            </a:extLst>
          </p:cNvPr>
          <p:cNvPicPr>
            <a:picLocks noChangeAspect="1"/>
          </p:cNvPicPr>
          <p:nvPr/>
        </p:nvPicPr>
        <p:blipFill rotWithShape="1">
          <a:blip r:embed="rId3">
            <a:extLst>
              <a:ext uri="{28A0092B-C50C-407E-A947-70E740481C1C}">
                <a14:useLocalDpi xmlns:a14="http://schemas.microsoft.com/office/drawing/2010/main" val="0"/>
              </a:ext>
            </a:extLst>
          </a:blip>
          <a:srcRect l="11889" t="7904" r="8031" b="10259"/>
          <a:stretch/>
        </p:blipFill>
        <p:spPr>
          <a:xfrm>
            <a:off x="4525458" y="517430"/>
            <a:ext cx="4246211" cy="3650756"/>
          </a:xfrm>
          <a:prstGeom prst="rect">
            <a:avLst/>
          </a:prstGeom>
        </p:spPr>
      </p:pic>
    </p:spTree>
    <p:extLst>
      <p:ext uri="{BB962C8B-B14F-4D97-AF65-F5344CB8AC3E}">
        <p14:creationId xmlns:p14="http://schemas.microsoft.com/office/powerpoint/2010/main" val="2563314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288B7-6B9A-41A8-B0F0-79BA7E24B6DB}"/>
              </a:ext>
            </a:extLst>
          </p:cNvPr>
          <p:cNvSpPr>
            <a:spLocks noGrp="1"/>
          </p:cNvSpPr>
          <p:nvPr>
            <p:ph type="ctrTitle"/>
          </p:nvPr>
        </p:nvSpPr>
        <p:spPr/>
        <p:txBody>
          <a:bodyPr>
            <a:normAutofit/>
          </a:bodyPr>
          <a:lstStyle/>
          <a:p>
            <a:r>
              <a:rPr lang="en-US" sz="3000" b="1" dirty="0">
                <a:latin typeface="Times New Roman" panose="02020603050405020304" pitchFamily="18" charset="0"/>
                <a:cs typeface="Times New Roman" panose="02020603050405020304" pitchFamily="18" charset="0"/>
              </a:rPr>
              <a:t>Does SAM Fails to Segment Anything?</a:t>
            </a:r>
          </a:p>
        </p:txBody>
      </p:sp>
      <p:sp>
        <p:nvSpPr>
          <p:cNvPr id="3" name="Subtitle 2">
            <a:extLst>
              <a:ext uri="{FF2B5EF4-FFF2-40B4-BE49-F238E27FC236}">
                <a16:creationId xmlns:a16="http://schemas.microsoft.com/office/drawing/2014/main" id="{D97D86BA-B6A2-5426-FB66-36201C7632C6}"/>
              </a:ext>
            </a:extLst>
          </p:cNvPr>
          <p:cNvSpPr>
            <a:spLocks noGrp="1"/>
          </p:cNvSpPr>
          <p:nvPr>
            <p:ph type="subTitle" idx="1"/>
          </p:nvPr>
        </p:nvSpPr>
        <p:spPr>
          <a:xfrm>
            <a:off x="206189" y="4119282"/>
            <a:ext cx="8498541" cy="950259"/>
          </a:xfrm>
        </p:spPr>
        <p:txBody>
          <a:bodyPr>
            <a:normAutofit fontScale="32500" lnSpcReduction="20000"/>
          </a:bodyPr>
          <a:lstStyle/>
          <a:p>
            <a:r>
              <a:rPr lang="en-US" sz="3600" dirty="0"/>
              <a:t>Paper : SAM Fails to Segment Anything? – SAM-Adapter:</a:t>
            </a:r>
          </a:p>
          <a:p>
            <a:r>
              <a:rPr lang="en-US" sz="3600" dirty="0"/>
              <a:t>Adapting SAM in Underperformed Scenes:</a:t>
            </a:r>
          </a:p>
          <a:p>
            <a:r>
              <a:rPr lang="en-US" sz="3600" dirty="0"/>
              <a:t>Camouflage, Shadow, Medical Image Segmentation,</a:t>
            </a:r>
          </a:p>
          <a:p>
            <a:r>
              <a:rPr lang="en-US" sz="3600" dirty="0"/>
              <a:t>and More</a:t>
            </a:r>
          </a:p>
          <a:p>
            <a:endParaRPr lang="en-US" dirty="0"/>
          </a:p>
        </p:txBody>
      </p:sp>
    </p:spTree>
    <p:extLst>
      <p:ext uri="{BB962C8B-B14F-4D97-AF65-F5344CB8AC3E}">
        <p14:creationId xmlns:p14="http://schemas.microsoft.com/office/powerpoint/2010/main" val="20341604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7399D-AE96-DA92-3688-69419FFB331E}"/>
              </a:ext>
            </a:extLst>
          </p:cNvPr>
          <p:cNvSpPr>
            <a:spLocks noGrp="1"/>
          </p:cNvSpPr>
          <p:nvPr>
            <p:ph type="title"/>
          </p:nvPr>
        </p:nvSpPr>
        <p:spPr>
          <a:xfrm>
            <a:off x="628650" y="81887"/>
            <a:ext cx="7886700" cy="428891"/>
          </a:xfrm>
        </p:spPr>
        <p:txBody>
          <a:bodyPr>
            <a:noAutofit/>
          </a:bodyPr>
          <a:lstStyle/>
          <a:p>
            <a:br>
              <a:rPr lang="nb-NO" sz="2700" b="1" dirty="0">
                <a:latin typeface="Times New Roman" panose="02020603050405020304" pitchFamily="18" charset="0"/>
                <a:cs typeface="Times New Roman" panose="02020603050405020304" pitchFamily="18" charset="0"/>
              </a:rPr>
            </a:br>
            <a:r>
              <a:rPr lang="nb-NO" sz="2700" b="1" dirty="0">
                <a:latin typeface="Times New Roman" panose="02020603050405020304" pitchFamily="18" charset="0"/>
                <a:cs typeface="Times New Roman" panose="02020603050405020304" pitchFamily="18" charset="0"/>
              </a:rPr>
              <a:t>SAM-Adapter: Adapting SAM in Underperformed Scenes:</a:t>
            </a:r>
            <a:endParaRPr lang="en-US" sz="27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546622-5DD0-4A0F-9003-8B88A3D65480}"/>
              </a:ext>
            </a:extLst>
          </p:cNvPr>
          <p:cNvSpPr>
            <a:spLocks noGrp="1"/>
          </p:cNvSpPr>
          <p:nvPr>
            <p:ph idx="1"/>
          </p:nvPr>
        </p:nvSpPr>
        <p:spPr>
          <a:xfrm>
            <a:off x="550625" y="1026602"/>
            <a:ext cx="7886700" cy="3440417"/>
          </a:xfrm>
        </p:spPr>
        <p:txBody>
          <a:bodyPr/>
          <a:lstStyle/>
          <a:p>
            <a:r>
              <a:rPr lang="en-US" dirty="0">
                <a:latin typeface="Times New Roman" panose="02020603050405020304" pitchFamily="18" charset="0"/>
                <a:cs typeface="Times New Roman" panose="02020603050405020304" pitchFamily="18" charset="0"/>
              </a:rPr>
              <a:t>SAM-Adapters work by introducing additional </a:t>
            </a:r>
            <a:r>
              <a:rPr lang="en-US" dirty="0">
                <a:solidFill>
                  <a:srgbClr val="FF0000"/>
                </a:solidFill>
                <a:latin typeface="Times New Roman" panose="02020603050405020304" pitchFamily="18" charset="0"/>
                <a:cs typeface="Times New Roman" panose="02020603050405020304" pitchFamily="18" charset="0"/>
              </a:rPr>
              <a:t>adapter modules </a:t>
            </a:r>
            <a:r>
              <a:rPr lang="en-US" dirty="0">
                <a:latin typeface="Times New Roman" panose="02020603050405020304" pitchFamily="18" charset="0"/>
                <a:cs typeface="Times New Roman" panose="02020603050405020304" pitchFamily="18" charset="0"/>
              </a:rPr>
              <a:t>into the original SAM (Segment Anything Model) architecture to incorporate domain-specific information.</a:t>
            </a:r>
          </a:p>
          <a:p>
            <a:endParaRPr lang="en-US" dirty="0">
              <a:solidFill>
                <a:srgbClr val="FF0000"/>
              </a:solidFill>
            </a:endParaRPr>
          </a:p>
        </p:txBody>
      </p:sp>
      <p:pic>
        <p:nvPicPr>
          <p:cNvPr id="5" name="Picture 4">
            <a:extLst>
              <a:ext uri="{FF2B5EF4-FFF2-40B4-BE49-F238E27FC236}">
                <a16:creationId xmlns:a16="http://schemas.microsoft.com/office/drawing/2014/main" id="{4FFB3778-207D-6CD8-9F17-9A32A64BFE1F}"/>
              </a:ext>
            </a:extLst>
          </p:cNvPr>
          <p:cNvPicPr>
            <a:picLocks noChangeAspect="1"/>
          </p:cNvPicPr>
          <p:nvPr/>
        </p:nvPicPr>
        <p:blipFill rotWithShape="1">
          <a:blip r:embed="rId2"/>
          <a:srcRect l="9015" t="25531" r="7728" b="9804"/>
          <a:stretch/>
        </p:blipFill>
        <p:spPr>
          <a:xfrm>
            <a:off x="1639897" y="2028964"/>
            <a:ext cx="6031208" cy="2660535"/>
          </a:xfrm>
          <a:prstGeom prst="rect">
            <a:avLst/>
          </a:prstGeom>
        </p:spPr>
      </p:pic>
    </p:spTree>
    <p:extLst>
      <p:ext uri="{BB962C8B-B14F-4D97-AF65-F5344CB8AC3E}">
        <p14:creationId xmlns:p14="http://schemas.microsoft.com/office/powerpoint/2010/main" val="36696815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62A56-F36F-6A4E-9221-1C35F4073CF0}"/>
              </a:ext>
            </a:extLst>
          </p:cNvPr>
          <p:cNvPicPr>
            <a:picLocks noChangeAspect="1"/>
          </p:cNvPicPr>
          <p:nvPr/>
        </p:nvPicPr>
        <p:blipFill>
          <a:blip r:embed="rId2"/>
          <a:stretch>
            <a:fillRect/>
          </a:stretch>
        </p:blipFill>
        <p:spPr>
          <a:xfrm>
            <a:off x="1691520" y="414222"/>
            <a:ext cx="5637764" cy="589839"/>
          </a:xfrm>
          <a:prstGeom prst="rect">
            <a:avLst/>
          </a:prstGeom>
        </p:spPr>
      </p:pic>
      <p:sp>
        <p:nvSpPr>
          <p:cNvPr id="2" name="Title 1">
            <a:extLst>
              <a:ext uri="{FF2B5EF4-FFF2-40B4-BE49-F238E27FC236}">
                <a16:creationId xmlns:a16="http://schemas.microsoft.com/office/drawing/2014/main" id="{86381E12-02A7-91C4-FAE1-879B0797881A}"/>
              </a:ext>
            </a:extLst>
          </p:cNvPr>
          <p:cNvSpPr>
            <a:spLocks noGrp="1"/>
          </p:cNvSpPr>
          <p:nvPr>
            <p:ph type="title"/>
          </p:nvPr>
        </p:nvSpPr>
        <p:spPr>
          <a:xfrm flipV="1">
            <a:off x="628650" y="-1002008"/>
            <a:ext cx="7886700" cy="106772"/>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1EDA935B-DEAC-2051-2597-F4E58FAC9D2D}"/>
              </a:ext>
            </a:extLst>
          </p:cNvPr>
          <p:cNvSpPr>
            <a:spLocks noGrp="1"/>
          </p:cNvSpPr>
          <p:nvPr>
            <p:ph idx="1"/>
          </p:nvPr>
        </p:nvSpPr>
        <p:spPr>
          <a:xfrm>
            <a:off x="378148" y="1115964"/>
            <a:ext cx="6122579" cy="350805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Here:</a:t>
            </a:r>
          </a:p>
          <a:p>
            <a:r>
              <a:rPr lang="en-US" dirty="0">
                <a:latin typeface="Times New Roman" panose="02020603050405020304" pitchFamily="18" charset="0"/>
                <a:cs typeface="Times New Roman" panose="02020603050405020304" pitchFamily="18" charset="0"/>
              </a:rPr>
              <a:t> F</a:t>
            </a:r>
            <a:r>
              <a:rPr lang="en-US" sz="9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is task specific information.</a:t>
            </a:r>
          </a:p>
          <a:p>
            <a:r>
              <a:rPr lang="en-US" dirty="0" err="1">
                <a:latin typeface="Times New Roman" panose="02020603050405020304" pitchFamily="18" charset="0"/>
                <a:cs typeface="Times New Roman" panose="02020603050405020304" pitchFamily="18" charset="0"/>
              </a:rPr>
              <a:t>MLPi</a:t>
            </a:r>
            <a:r>
              <a:rPr lang="en-US" sz="900" dirty="0" err="1">
                <a:latin typeface="Times New Roman" panose="02020603050405020304" pitchFamily="18" charset="0"/>
                <a:cs typeface="Times New Roman" panose="02020603050405020304" pitchFamily="18" charset="0"/>
              </a:rPr>
              <a:t>tune</a:t>
            </a:r>
            <a:r>
              <a:rPr lang="en-US" dirty="0">
                <a:latin typeface="Times New Roman" panose="02020603050405020304" pitchFamily="18" charset="0"/>
                <a:cs typeface="Times New Roman" panose="02020603050405020304" pitchFamily="18" charset="0"/>
              </a:rPr>
              <a:t> are linear layers used to generate task-specific prompts for each Adapter.</a:t>
            </a:r>
          </a:p>
          <a:p>
            <a:r>
              <a:rPr lang="en-US" dirty="0" err="1">
                <a:latin typeface="Times New Roman" panose="02020603050405020304" pitchFamily="18" charset="0"/>
                <a:cs typeface="Times New Roman" panose="02020603050405020304" pitchFamily="18" charset="0"/>
              </a:rPr>
              <a:t>MLP</a:t>
            </a:r>
            <a:r>
              <a:rPr lang="en-US" sz="900" dirty="0" err="1">
                <a:latin typeface="Times New Roman" panose="02020603050405020304" pitchFamily="18" charset="0"/>
                <a:cs typeface="Times New Roman" panose="02020603050405020304" pitchFamily="18" charset="0"/>
              </a:rPr>
              <a:t>up</a:t>
            </a:r>
            <a:r>
              <a:rPr lang="en-US" dirty="0">
                <a:latin typeface="Times New Roman" panose="02020603050405020304" pitchFamily="18" charset="0"/>
                <a:cs typeface="Times New Roman" panose="02020603050405020304" pitchFamily="18" charset="0"/>
              </a:rPr>
              <a:t> is an up-projection layer shared across all Adapters that adjusts the dimensions of transformer feature.</a:t>
            </a:r>
          </a:p>
          <a:p>
            <a:r>
              <a:rPr lang="en-US" dirty="0">
                <a:latin typeface="Times New Roman" panose="02020603050405020304" pitchFamily="18" charset="0"/>
                <a:cs typeface="Times New Roman" panose="02020603050405020304" pitchFamily="18" charset="0"/>
              </a:rPr>
              <a:t>P</a:t>
            </a:r>
            <a:r>
              <a:rPr lang="en-US" sz="900" dirty="0">
                <a:latin typeface="Times New Roman" panose="02020603050405020304" pitchFamily="18" charset="0"/>
                <a:cs typeface="Times New Roman" panose="02020603050405020304" pitchFamily="18" charset="0"/>
              </a:rPr>
              <a:t>i  </a:t>
            </a:r>
            <a:r>
              <a:rPr lang="en-US" dirty="0">
                <a:latin typeface="Times New Roman" panose="02020603050405020304" pitchFamily="18" charset="0"/>
                <a:cs typeface="Times New Roman" panose="02020603050405020304" pitchFamily="18" charset="0"/>
              </a:rPr>
              <a:t>refers to the output prompt that is attached to each transformer layer of SAM model. GELU is the activation function.</a:t>
            </a:r>
          </a:p>
          <a:p>
            <a:endParaRPr lang="en-US" dirty="0"/>
          </a:p>
          <a:p>
            <a:endParaRPr lang="en-US" dirty="0"/>
          </a:p>
        </p:txBody>
      </p:sp>
      <p:pic>
        <p:nvPicPr>
          <p:cNvPr id="5" name="Picture 4">
            <a:extLst>
              <a:ext uri="{FF2B5EF4-FFF2-40B4-BE49-F238E27FC236}">
                <a16:creationId xmlns:a16="http://schemas.microsoft.com/office/drawing/2014/main" id="{ABFED88D-49E7-0CAF-B6AE-8A3830868B37}"/>
              </a:ext>
            </a:extLst>
          </p:cNvPr>
          <p:cNvPicPr>
            <a:picLocks noChangeAspect="1"/>
          </p:cNvPicPr>
          <p:nvPr/>
        </p:nvPicPr>
        <p:blipFill>
          <a:blip r:embed="rId3"/>
          <a:stretch>
            <a:fillRect/>
          </a:stretch>
        </p:blipFill>
        <p:spPr>
          <a:xfrm>
            <a:off x="6701949" y="1531995"/>
            <a:ext cx="2316115" cy="2808668"/>
          </a:xfrm>
          <a:prstGeom prst="rect">
            <a:avLst/>
          </a:prstGeom>
        </p:spPr>
      </p:pic>
    </p:spTree>
    <p:extLst>
      <p:ext uri="{BB962C8B-B14F-4D97-AF65-F5344CB8AC3E}">
        <p14:creationId xmlns:p14="http://schemas.microsoft.com/office/powerpoint/2010/main" val="99535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B1EC8-7258-D1B0-10B2-7A48D7DC5816}"/>
              </a:ext>
            </a:extLst>
          </p:cNvPr>
          <p:cNvPicPr>
            <a:picLocks noChangeAspect="1"/>
          </p:cNvPicPr>
          <p:nvPr/>
        </p:nvPicPr>
        <p:blipFill>
          <a:blip r:embed="rId2"/>
          <a:stretch>
            <a:fillRect/>
          </a:stretch>
        </p:blipFill>
        <p:spPr>
          <a:xfrm>
            <a:off x="1395875" y="803530"/>
            <a:ext cx="5366331" cy="4087422"/>
          </a:xfrm>
          <a:prstGeom prst="rect">
            <a:avLst/>
          </a:prstGeom>
        </p:spPr>
      </p:pic>
      <p:sp>
        <p:nvSpPr>
          <p:cNvPr id="2" name="Rectangle 1">
            <a:extLst>
              <a:ext uri="{FF2B5EF4-FFF2-40B4-BE49-F238E27FC236}">
                <a16:creationId xmlns:a16="http://schemas.microsoft.com/office/drawing/2014/main" id="{A0F5C73A-D1A9-F393-2691-2B1F189F50DC}"/>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25968213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C973-2BFD-596E-6C43-69D4C5935EB4}"/>
              </a:ext>
            </a:extLst>
          </p:cNvPr>
          <p:cNvSpPr>
            <a:spLocks noGrp="1"/>
          </p:cNvSpPr>
          <p:nvPr>
            <p:ph type="title"/>
          </p:nvPr>
        </p:nvSpPr>
        <p:spPr>
          <a:xfrm>
            <a:off x="1844200" y="384870"/>
            <a:ext cx="7886700" cy="354727"/>
          </a:xfrm>
        </p:spPr>
        <p:txBody>
          <a:bodyPr>
            <a:normAutofit fontScale="90000"/>
          </a:bodyPr>
          <a:lstStyle/>
          <a:p>
            <a:r>
              <a:rPr lang="en-US" b="1" dirty="0">
                <a:latin typeface="Times New Roman" panose="02020603050405020304" pitchFamily="18" charset="0"/>
                <a:cs typeface="Times New Roman" panose="02020603050405020304" pitchFamily="18" charset="0"/>
              </a:rPr>
              <a:t>    Task Specific Information</a:t>
            </a:r>
          </a:p>
        </p:txBody>
      </p:sp>
      <p:sp>
        <p:nvSpPr>
          <p:cNvPr id="3" name="Content Placeholder 2">
            <a:extLst>
              <a:ext uri="{FF2B5EF4-FFF2-40B4-BE49-F238E27FC236}">
                <a16:creationId xmlns:a16="http://schemas.microsoft.com/office/drawing/2014/main" id="{8F899830-13E0-B723-59DB-CD2A8608B531}"/>
              </a:ext>
            </a:extLst>
          </p:cNvPr>
          <p:cNvSpPr>
            <a:spLocks noGrp="1"/>
          </p:cNvSpPr>
          <p:nvPr>
            <p:ph idx="1"/>
          </p:nvPr>
        </p:nvSpPr>
        <p:spPr>
          <a:xfrm>
            <a:off x="558838" y="1149434"/>
            <a:ext cx="8026324" cy="3263504"/>
          </a:xfrm>
        </p:spPr>
        <p:txBody>
          <a:bodyPr>
            <a:normAutofit lnSpcReduction="10000"/>
          </a:bodyPr>
          <a:lstStyle/>
          <a:p>
            <a:r>
              <a:rPr lang="en-US" dirty="0">
                <a:latin typeface="Times New Roman" panose="02020603050405020304" pitchFamily="18" charset="0"/>
                <a:cs typeface="Times New Roman" panose="02020603050405020304" pitchFamily="18" charset="0"/>
              </a:rPr>
              <a:t>The task-specific knowledge </a:t>
            </a:r>
            <a:r>
              <a:rPr lang="en-US" dirty="0">
                <a:solidFill>
                  <a:srgbClr val="FF0000"/>
                </a:solidFill>
                <a:latin typeface="Times New Roman" panose="02020603050405020304" pitchFamily="18" charset="0"/>
                <a:cs typeface="Times New Roman" panose="02020603050405020304" pitchFamily="18" charset="0"/>
              </a:rPr>
              <a:t>Fi </a:t>
            </a:r>
            <a:r>
              <a:rPr lang="en-US" dirty="0">
                <a:latin typeface="Times New Roman" panose="02020603050405020304" pitchFamily="18" charset="0"/>
                <a:cs typeface="Times New Roman" panose="02020603050405020304" pitchFamily="18" charset="0"/>
              </a:rPr>
              <a:t>is learned and injected into the network via Adapters, it can be various forms depending on the task and flexibly designed. For example, it can be extracted from the given samples of the specific dataset of the task in some form, such as texture or frequency information. </a:t>
            </a:r>
          </a:p>
          <a:p>
            <a:pPr marL="0" indent="0">
              <a:buNone/>
            </a:pP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a:t>
            </a:r>
            <a:r>
              <a:rPr lang="en-US" sz="900" dirty="0">
                <a:latin typeface="Times New Roman" panose="02020603050405020304" pitchFamily="18" charset="0"/>
                <a:cs typeface="Times New Roman" panose="02020603050405020304" pitchFamily="18" charset="0"/>
              </a:rPr>
              <a:t> j </a:t>
            </a:r>
            <a:r>
              <a:rPr lang="en-US" dirty="0">
                <a:latin typeface="Times New Roman" panose="02020603050405020304" pitchFamily="18" charset="0"/>
                <a:cs typeface="Times New Roman" panose="02020603050405020304" pitchFamily="18" charset="0"/>
              </a:rPr>
              <a:t>can be one specific type of knowledge/features and w</a:t>
            </a:r>
            <a:r>
              <a:rPr lang="en-US" sz="900" dirty="0">
                <a:latin typeface="Times New Roman" panose="02020603050405020304" pitchFamily="18" charset="0"/>
                <a:cs typeface="Times New Roman" panose="02020603050405020304" pitchFamily="18" charset="0"/>
              </a:rPr>
              <a:t> j </a:t>
            </a:r>
            <a:r>
              <a:rPr lang="en-US" dirty="0">
                <a:latin typeface="Times New Roman" panose="02020603050405020304" pitchFamily="18" charset="0"/>
                <a:cs typeface="Times New Roman" panose="02020603050405020304" pitchFamily="18" charset="0"/>
              </a:rPr>
              <a:t>is an adjustable weight.</a:t>
            </a:r>
          </a:p>
          <a:p>
            <a:r>
              <a:rPr lang="en-US" dirty="0">
                <a:latin typeface="Times New Roman" panose="02020603050405020304" pitchFamily="18" charset="0"/>
                <a:cs typeface="Times New Roman" panose="02020603050405020304" pitchFamily="18" charset="0"/>
              </a:rPr>
              <a:t>In the paper </a:t>
            </a:r>
            <a:r>
              <a:rPr lang="en-US" sz="1125" dirty="0">
                <a:latin typeface="Times New Roman" panose="02020603050405020304" pitchFamily="18" charset="0"/>
                <a:cs typeface="Times New Roman" panose="02020603050405020304" pitchFamily="18" charset="0"/>
              </a:rPr>
              <a:t>Adapting SAM in Underperformed Scenes: Camouflage, Shadow, Medical Image Segmentation, </a:t>
            </a:r>
            <a:r>
              <a:rPr lang="en-US" dirty="0">
                <a:latin typeface="Times New Roman" panose="02020603050405020304" pitchFamily="18" charset="0"/>
                <a:cs typeface="Times New Roman" panose="02020603050405020304" pitchFamily="18" charset="0"/>
              </a:rPr>
              <a:t>they choose two types of visual knowledge, </a:t>
            </a:r>
            <a:r>
              <a:rPr lang="en-US" dirty="0">
                <a:solidFill>
                  <a:srgbClr val="FF0000"/>
                </a:solidFill>
                <a:latin typeface="Times New Roman" panose="02020603050405020304" pitchFamily="18" charset="0"/>
                <a:cs typeface="Times New Roman" panose="02020603050405020304" pitchFamily="18" charset="0"/>
              </a:rPr>
              <a:t>patch embedding and high frequency components and weights as 1.</a:t>
            </a:r>
          </a:p>
        </p:txBody>
      </p:sp>
      <p:pic>
        <p:nvPicPr>
          <p:cNvPr id="7" name="Picture 6">
            <a:extLst>
              <a:ext uri="{FF2B5EF4-FFF2-40B4-BE49-F238E27FC236}">
                <a16:creationId xmlns:a16="http://schemas.microsoft.com/office/drawing/2014/main" id="{79B5F406-CA15-6DA9-E7E8-3F8ACFE4752E}"/>
              </a:ext>
            </a:extLst>
          </p:cNvPr>
          <p:cNvPicPr>
            <a:picLocks noChangeAspect="1"/>
          </p:cNvPicPr>
          <p:nvPr/>
        </p:nvPicPr>
        <p:blipFill rotWithShape="1">
          <a:blip r:embed="rId2"/>
          <a:srcRect l="54773" t="38724" r="35274" b="55609"/>
          <a:stretch/>
        </p:blipFill>
        <p:spPr>
          <a:xfrm>
            <a:off x="3116215" y="2137479"/>
            <a:ext cx="2017019" cy="602642"/>
          </a:xfrm>
          <a:prstGeom prst="rect">
            <a:avLst/>
          </a:prstGeom>
        </p:spPr>
      </p:pic>
    </p:spTree>
    <p:extLst>
      <p:ext uri="{BB962C8B-B14F-4D97-AF65-F5344CB8AC3E}">
        <p14:creationId xmlns:p14="http://schemas.microsoft.com/office/powerpoint/2010/main" val="31449265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E1AF-46CA-6B4F-2150-F5F7B3183CAE}"/>
              </a:ext>
            </a:extLst>
          </p:cNvPr>
          <p:cNvSpPr>
            <a:spLocks noGrp="1"/>
          </p:cNvSpPr>
          <p:nvPr>
            <p:ph type="title"/>
          </p:nvPr>
        </p:nvSpPr>
        <p:spPr>
          <a:xfrm>
            <a:off x="702569" y="1100565"/>
            <a:ext cx="7886700" cy="624201"/>
          </a:xfrm>
        </p:spPr>
        <p:txBody>
          <a:bodyPr>
            <a:normAutofit fontScale="90000"/>
          </a:bodyPr>
          <a:lstStyle/>
          <a:p>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r>
              <a:rPr lang="en-US" sz="3000" b="1" dirty="0">
                <a:latin typeface="Times New Roman" panose="02020603050405020304" pitchFamily="18" charset="0"/>
                <a:cs typeface="Times New Roman" panose="02020603050405020304" pitchFamily="18" charset="0"/>
              </a:rPr>
              <a:t>Difference between SAM &amp; SAM-Adapter</a:t>
            </a: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br>
              <a:rPr lang="en-US" sz="3000" b="1" dirty="0"/>
            </a:br>
            <a:endParaRPr lang="en-US" sz="3000" b="1" dirty="0"/>
          </a:p>
        </p:txBody>
      </p:sp>
      <p:pic>
        <p:nvPicPr>
          <p:cNvPr id="4" name="Content Placeholder 3">
            <a:extLst>
              <a:ext uri="{FF2B5EF4-FFF2-40B4-BE49-F238E27FC236}">
                <a16:creationId xmlns:a16="http://schemas.microsoft.com/office/drawing/2014/main" id="{803E2A95-61BD-23B3-1102-BDBB10F8083E}"/>
              </a:ext>
            </a:extLst>
          </p:cNvPr>
          <p:cNvPicPr>
            <a:picLocks noGrp="1" noChangeAspect="1"/>
          </p:cNvPicPr>
          <p:nvPr>
            <p:ph idx="1"/>
          </p:nvPr>
        </p:nvPicPr>
        <p:blipFill rotWithShape="1">
          <a:blip r:embed="rId2"/>
          <a:srcRect l="9015" t="25531" r="7728" b="9804"/>
          <a:stretch/>
        </p:blipFill>
        <p:spPr>
          <a:xfrm>
            <a:off x="4266745" y="1226843"/>
            <a:ext cx="3802031" cy="2689814"/>
          </a:xfrm>
          <a:prstGeom prst="rect">
            <a:avLst/>
          </a:prstGeom>
        </p:spPr>
      </p:pic>
      <p:pic>
        <p:nvPicPr>
          <p:cNvPr id="5" name="Content Placeholder 6">
            <a:extLst>
              <a:ext uri="{FF2B5EF4-FFF2-40B4-BE49-F238E27FC236}">
                <a16:creationId xmlns:a16="http://schemas.microsoft.com/office/drawing/2014/main" id="{34D50B99-BC7C-0D7D-A05F-29717BF10086}"/>
              </a:ext>
            </a:extLst>
          </p:cNvPr>
          <p:cNvPicPr>
            <a:picLocks noChangeAspect="1"/>
          </p:cNvPicPr>
          <p:nvPr/>
        </p:nvPicPr>
        <p:blipFill rotWithShape="1">
          <a:blip r:embed="rId3"/>
          <a:srcRect l="7697" t="24109" r="50915" b="11750"/>
          <a:stretch/>
        </p:blipFill>
        <p:spPr>
          <a:xfrm>
            <a:off x="616331" y="1036914"/>
            <a:ext cx="3053616" cy="3396148"/>
          </a:xfrm>
          <a:prstGeom prst="rect">
            <a:avLst/>
          </a:prstGeom>
        </p:spPr>
      </p:pic>
    </p:spTree>
    <p:extLst>
      <p:ext uri="{BB962C8B-B14F-4D97-AF65-F5344CB8AC3E}">
        <p14:creationId xmlns:p14="http://schemas.microsoft.com/office/powerpoint/2010/main" val="41134488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24EBF-4258-D522-A42F-1D62C7FAA300}"/>
              </a:ext>
            </a:extLst>
          </p:cNvPr>
          <p:cNvSpPr>
            <a:spLocks noGrp="1"/>
          </p:cNvSpPr>
          <p:nvPr>
            <p:ph type="title"/>
          </p:nvPr>
        </p:nvSpPr>
        <p:spPr>
          <a:xfrm>
            <a:off x="3191160" y="154753"/>
            <a:ext cx="7886700" cy="395530"/>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9A49103E-5A2E-B637-ADAB-F5B2FDCB25A6}"/>
              </a:ext>
            </a:extLst>
          </p:cNvPr>
          <p:cNvSpPr>
            <a:spLocks noGrp="1"/>
          </p:cNvSpPr>
          <p:nvPr>
            <p:ph idx="1"/>
          </p:nvPr>
        </p:nvSpPr>
        <p:spPr>
          <a:xfrm>
            <a:off x="628650" y="997901"/>
            <a:ext cx="7886700" cy="3634822"/>
          </a:xfrm>
        </p:spPr>
        <p:txBody>
          <a:bodyPr/>
          <a:lstStyle/>
          <a:p>
            <a:r>
              <a:rPr lang="en-US" dirty="0">
                <a:latin typeface="Times New Roman" panose="02020603050405020304" pitchFamily="18" charset="0"/>
                <a:cs typeface="Times New Roman" panose="02020603050405020304" pitchFamily="18" charset="0"/>
              </a:rPr>
              <a:t>SAM by Meta. </a:t>
            </a:r>
          </a:p>
          <a:p>
            <a:pPr marL="0" indent="0">
              <a:buNone/>
            </a:pPr>
            <a:r>
              <a:rPr lang="en-US" dirty="0">
                <a:solidFill>
                  <a:srgbClr val="FF0000"/>
                </a:solidFill>
                <a:latin typeface="Times New Roman" panose="02020603050405020304" pitchFamily="18" charset="0"/>
                <a:cs typeface="Times New Roman" panose="02020603050405020304" pitchFamily="18" charset="0"/>
              </a:rPr>
              <a:t>https://segment-anything.com/</a:t>
            </a:r>
          </a:p>
          <a:p>
            <a:r>
              <a:rPr lang="en-US" dirty="0">
                <a:latin typeface="Times New Roman" panose="02020603050405020304" pitchFamily="18" charset="0"/>
                <a:cs typeface="Times New Roman" panose="02020603050405020304" pitchFamily="18" charset="0"/>
              </a:rPr>
              <a:t>SAM Fails to Segment Anything? – SAM-Adapter: Adapting SAM in Underperformed Scenes: Camouflage, Shadow, Medical Image Segmentation, and More.</a:t>
            </a:r>
          </a:p>
          <a:p>
            <a:pPr marL="0" indent="0">
              <a:buNone/>
            </a:pPr>
            <a:r>
              <a:rPr lang="en-US" dirty="0">
                <a:solidFill>
                  <a:srgbClr val="FF0000"/>
                </a:solidFill>
                <a:latin typeface="Times New Roman" panose="02020603050405020304" pitchFamily="18" charset="0"/>
                <a:cs typeface="Times New Roman" panose="02020603050405020304" pitchFamily="18" charset="0"/>
              </a:rPr>
              <a:t>https://tianrun-chen.github.io/SAM-Adaptor/</a:t>
            </a:r>
          </a:p>
        </p:txBody>
      </p:sp>
    </p:spTree>
    <p:extLst>
      <p:ext uri="{BB962C8B-B14F-4D97-AF65-F5344CB8AC3E}">
        <p14:creationId xmlns:p14="http://schemas.microsoft.com/office/powerpoint/2010/main" val="3712608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188C-40D4-0233-60AA-CF9A0F267661}"/>
              </a:ext>
            </a:extLst>
          </p:cNvPr>
          <p:cNvSpPr>
            <a:spLocks noGrp="1"/>
          </p:cNvSpPr>
          <p:nvPr>
            <p:ph type="ctrTitle"/>
          </p:nvPr>
        </p:nvSpPr>
        <p:spPr>
          <a:xfrm>
            <a:off x="954098" y="1059422"/>
            <a:ext cx="6858000" cy="562681"/>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rPr>
              <a:t>Future Goals</a:t>
            </a:r>
          </a:p>
        </p:txBody>
      </p:sp>
      <p:sp>
        <p:nvSpPr>
          <p:cNvPr id="3" name="Subtitle 2">
            <a:extLst>
              <a:ext uri="{FF2B5EF4-FFF2-40B4-BE49-F238E27FC236}">
                <a16:creationId xmlns:a16="http://schemas.microsoft.com/office/drawing/2014/main" id="{FEFE1109-9D6B-4C65-D3ED-B6F1567B2776}"/>
              </a:ext>
            </a:extLst>
          </p:cNvPr>
          <p:cNvSpPr>
            <a:spLocks noGrp="1"/>
          </p:cNvSpPr>
          <p:nvPr>
            <p:ph type="subTitle" idx="1"/>
          </p:nvPr>
        </p:nvSpPr>
        <p:spPr>
          <a:xfrm>
            <a:off x="954098" y="1863785"/>
            <a:ext cx="6858000" cy="1241822"/>
          </a:xfrm>
        </p:spPr>
        <p:txBody>
          <a:bodyPr>
            <a:normAutofit/>
          </a:bodyPr>
          <a:lstStyle/>
          <a:p>
            <a:r>
              <a:rPr lang="en-US" b="1" dirty="0">
                <a:latin typeface="Times New Roman" panose="02020603050405020304" pitchFamily="18" charset="0"/>
                <a:cs typeface="Times New Roman" panose="02020603050405020304" pitchFamily="18" charset="0"/>
              </a:rPr>
              <a:t>Implementing SAM-Adapter on Histopathology Images</a:t>
            </a:r>
          </a:p>
          <a:p>
            <a:r>
              <a:rPr lang="en-US" b="1" dirty="0">
                <a:latin typeface="Times New Roman" panose="02020603050405020304" pitchFamily="18" charset="0"/>
                <a:cs typeface="Times New Roman" panose="02020603050405020304" pitchFamily="18" charset="0"/>
              </a:rPr>
              <a:t>And also testing SAM and SAM-Adapter on different Dataset</a:t>
            </a:r>
          </a:p>
          <a:p>
            <a:r>
              <a:rPr lang="en-US" b="1" dirty="0">
                <a:latin typeface="Times New Roman" panose="02020603050405020304" pitchFamily="18" charset="0"/>
                <a:cs typeface="Times New Roman" panose="02020603050405020304" pitchFamily="18" charset="0"/>
              </a:rPr>
              <a:t>Comparing SAM &amp; SAM-Adapter Results </a:t>
            </a:r>
          </a:p>
        </p:txBody>
      </p:sp>
    </p:spTree>
    <p:extLst>
      <p:ext uri="{BB962C8B-B14F-4D97-AF65-F5344CB8AC3E}">
        <p14:creationId xmlns:p14="http://schemas.microsoft.com/office/powerpoint/2010/main" val="21345881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1EC0-9177-D61D-884A-B4931F14E386}"/>
              </a:ext>
            </a:extLst>
          </p:cNvPr>
          <p:cNvSpPr>
            <a:spLocks noGrp="1"/>
          </p:cNvSpPr>
          <p:nvPr>
            <p:ph type="title"/>
          </p:nvPr>
        </p:nvSpPr>
        <p:spPr>
          <a:xfrm>
            <a:off x="595797" y="1592329"/>
            <a:ext cx="7886700" cy="1958842"/>
          </a:xfrm>
        </p:spPr>
        <p:txBody>
          <a:bodyPr/>
          <a:lstStyle/>
          <a:p>
            <a:r>
              <a:rPr lang="en-US" dirty="0"/>
              <a:t>                              </a:t>
            </a:r>
            <a:r>
              <a:rPr lang="en-US" dirty="0">
                <a:solidFill>
                  <a:srgbClr val="FF0000"/>
                </a:solidFill>
              </a:rPr>
              <a:t>Thank you !</a:t>
            </a:r>
          </a:p>
        </p:txBody>
      </p:sp>
    </p:spTree>
    <p:extLst>
      <p:ext uri="{BB962C8B-B14F-4D97-AF65-F5344CB8AC3E}">
        <p14:creationId xmlns:p14="http://schemas.microsoft.com/office/powerpoint/2010/main" val="11618798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nalytics for Everyone: Image Embeddings with Orange | by Primož  Godec | Towards Data Science">
            <a:extLst>
              <a:ext uri="{FF2B5EF4-FFF2-40B4-BE49-F238E27FC236}">
                <a16:creationId xmlns:a16="http://schemas.microsoft.com/office/drawing/2014/main" id="{91B73AD7-DE3F-5DB1-D1DA-AD7E546B75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8581" y="1647968"/>
            <a:ext cx="5322626" cy="1995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561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0A3BE-8539-6B9E-FFA1-9FC5D56491F2}"/>
              </a:ext>
            </a:extLst>
          </p:cNvPr>
          <p:cNvSpPr>
            <a:spLocks noGrp="1"/>
          </p:cNvSpPr>
          <p:nvPr>
            <p:ph type="ctrTitle"/>
          </p:nvPr>
        </p:nvSpPr>
        <p:spPr>
          <a:xfrm>
            <a:off x="1143000" y="841773"/>
            <a:ext cx="6858000" cy="874781"/>
          </a:xfrm>
        </p:spPr>
        <p:txBody>
          <a:bodyPr/>
          <a:lstStyle/>
          <a:p>
            <a:endParaRPr lang="en-US" dirty="0"/>
          </a:p>
        </p:txBody>
      </p:sp>
      <p:sp>
        <p:nvSpPr>
          <p:cNvPr id="3" name="Subtitle 2">
            <a:extLst>
              <a:ext uri="{FF2B5EF4-FFF2-40B4-BE49-F238E27FC236}">
                <a16:creationId xmlns:a16="http://schemas.microsoft.com/office/drawing/2014/main" id="{A9ED62C4-DC13-B740-887C-7CCC9248E4E2}"/>
              </a:ext>
            </a:extLst>
          </p:cNvPr>
          <p:cNvSpPr>
            <a:spLocks noGrp="1"/>
          </p:cNvSpPr>
          <p:nvPr>
            <p:ph type="subTitle" idx="1"/>
          </p:nvPr>
        </p:nvSpPr>
        <p:spPr>
          <a:xfrm>
            <a:off x="1143000" y="2443419"/>
            <a:ext cx="6858000" cy="1999908"/>
          </a:xfrm>
        </p:spPr>
        <p:txBody>
          <a:bodyPr>
            <a:normAutofit/>
          </a:bodyPr>
          <a:lstStyle/>
          <a:p>
            <a:pPr algn="just"/>
            <a:r>
              <a:rPr lang="en-US" sz="1050" dirty="0">
                <a:solidFill>
                  <a:srgbClr val="222222"/>
                </a:solidFill>
                <a:latin typeface="Lato" panose="020F0502020204030203" pitchFamily="34" charset="0"/>
              </a:rPr>
              <a:t>The shape of the cancerous cells plays a vital role in determining the severity of the cancer. You might have put the pieces together – object detection will not be very useful here. We will only generate bounding boxes which will not help us in identifying the shape of the cells.</a:t>
            </a:r>
          </a:p>
          <a:p>
            <a:pPr algn="just"/>
            <a:r>
              <a:rPr lang="en-US" sz="1050" dirty="0">
                <a:solidFill>
                  <a:srgbClr val="222222"/>
                </a:solidFill>
                <a:latin typeface="Lato" panose="020F0502020204030203" pitchFamily="34" charset="0"/>
              </a:rPr>
              <a:t>Image Segmentation techniques make a MASSIVE impact here. They help us approach this problem in a more granular manner and get more meaningful results. </a:t>
            </a:r>
          </a:p>
          <a:p>
            <a:pPr algn="just"/>
            <a:r>
              <a:rPr lang="en-US" sz="825" dirty="0">
                <a:solidFill>
                  <a:srgbClr val="222222"/>
                </a:solidFill>
                <a:latin typeface="Lato" panose="020F0502020204030203" pitchFamily="34" charset="0"/>
              </a:rPr>
              <a:t>The idea behind Zero-shot learning is how humans can naturally find similarities between data classes, in the same way, training the machine to identify.</a:t>
            </a:r>
          </a:p>
          <a:p>
            <a:pPr algn="just"/>
            <a:r>
              <a:rPr lang="en-US" sz="825" dirty="0">
                <a:solidFill>
                  <a:srgbClr val="222222"/>
                </a:solidFill>
                <a:latin typeface="Lato" panose="020F0502020204030203" pitchFamily="34" charset="0"/>
              </a:rPr>
              <a:t>The main aim of Zero-shot learning is to gain the ability to predict the results without any training samples; the machine has to recognize the objects from classes that are not trained during training.</a:t>
            </a:r>
          </a:p>
          <a:p>
            <a:pPr algn="just"/>
            <a:r>
              <a:rPr lang="en-US" sz="1050" dirty="0">
                <a:solidFill>
                  <a:srgbClr val="222222"/>
                </a:solidFill>
                <a:latin typeface="Lato" panose="020F0502020204030203" pitchFamily="34" charset="0"/>
              </a:rPr>
              <a:t>For any deep learning networks weights plays a major role</a:t>
            </a:r>
          </a:p>
          <a:p>
            <a:endParaRPr lang="en-US" dirty="0"/>
          </a:p>
        </p:txBody>
      </p:sp>
    </p:spTree>
    <p:extLst>
      <p:ext uri="{BB962C8B-B14F-4D97-AF65-F5344CB8AC3E}">
        <p14:creationId xmlns:p14="http://schemas.microsoft.com/office/powerpoint/2010/main" val="2159064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59051-9A4D-00FC-62D6-74D96D3835A8}"/>
              </a:ext>
            </a:extLst>
          </p:cNvPr>
          <p:cNvSpPr>
            <a:spLocks noGrp="1"/>
          </p:cNvSpPr>
          <p:nvPr>
            <p:ph type="ctrTitle"/>
          </p:nvPr>
        </p:nvSpPr>
        <p:spPr/>
        <p:txBody>
          <a:bodyPr/>
          <a:lstStyle/>
          <a:p>
            <a:r>
              <a:rPr lang="en-US" dirty="0"/>
              <a:t>References</a:t>
            </a:r>
          </a:p>
        </p:txBody>
      </p:sp>
      <p:sp>
        <p:nvSpPr>
          <p:cNvPr id="3" name="Subtitle 2">
            <a:extLst>
              <a:ext uri="{FF2B5EF4-FFF2-40B4-BE49-F238E27FC236}">
                <a16:creationId xmlns:a16="http://schemas.microsoft.com/office/drawing/2014/main" id="{F9A26E28-C01D-128E-A43B-D83C049CEBD4}"/>
              </a:ext>
            </a:extLst>
          </p:cNvPr>
          <p:cNvSpPr>
            <a:spLocks noGrp="1"/>
          </p:cNvSpPr>
          <p:nvPr>
            <p:ph type="subTitle" idx="1"/>
          </p:nvPr>
        </p:nvSpPr>
        <p:spPr>
          <a:xfrm>
            <a:off x="1063481" y="1787371"/>
            <a:ext cx="6424612" cy="1308050"/>
          </a:xfrm>
        </p:spPr>
        <p:txBody>
          <a:bodyPr/>
          <a:lstStyle/>
          <a:p>
            <a:r>
              <a:rPr lang="en-US" sz="1000" b="0" dirty="0"/>
              <a:t>[1] </a:t>
            </a:r>
            <a:r>
              <a:rPr lang="en-US" sz="1000" b="0" dirty="0">
                <a:hlinkClick r:id="rId2"/>
              </a:rPr>
              <a:t>https://developer.nvidia.com/blog/automatically-segmenting-brain-tumors-with-ai/</a:t>
            </a:r>
            <a:endParaRPr lang="en-US" sz="1000" b="0" dirty="0"/>
          </a:p>
          <a:p>
            <a:r>
              <a:rPr lang="en-US" sz="1000" b="0" dirty="0"/>
              <a:t>[2] </a:t>
            </a:r>
            <a:r>
              <a:rPr lang="en-US" sz="1000" b="0" dirty="0">
                <a:hlinkClick r:id="rId3"/>
              </a:rPr>
              <a:t>https://www.educba.com/what-is-supervised-learning/</a:t>
            </a:r>
            <a:endParaRPr lang="en-US" sz="1000" b="0" dirty="0"/>
          </a:p>
          <a:p>
            <a:r>
              <a:rPr lang="en-US" sz="1000" b="0" dirty="0"/>
              <a:t>[3] </a:t>
            </a:r>
            <a:r>
              <a:rPr lang="en-US" sz="1000" b="0" dirty="0">
                <a:hlinkClick r:id="rId4"/>
              </a:rPr>
              <a:t>https://mdpi.com/1424-8220/23/6/3080</a:t>
            </a:r>
            <a:endParaRPr lang="en-US" sz="1000" b="0" dirty="0"/>
          </a:p>
          <a:p>
            <a:r>
              <a:rPr lang="en-US" sz="1000" b="0" dirty="0"/>
              <a:t>[4] https://www.slideshare.net/dessybudiyanti/simple-linier-regression?from_action=save</a:t>
            </a:r>
          </a:p>
          <a:p>
            <a:endParaRPr lang="en-US" sz="1000" b="0" dirty="0"/>
          </a:p>
          <a:p>
            <a:endParaRPr lang="en-US" sz="1000" b="0" dirty="0"/>
          </a:p>
        </p:txBody>
      </p:sp>
    </p:spTree>
    <p:extLst>
      <p:ext uri="{BB962C8B-B14F-4D97-AF65-F5344CB8AC3E}">
        <p14:creationId xmlns:p14="http://schemas.microsoft.com/office/powerpoint/2010/main" val="2375685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F70C9E-4E6B-8B47-D838-5365387893C9}"/>
              </a:ext>
            </a:extLst>
          </p:cNvPr>
          <p:cNvPicPr>
            <a:picLocks noChangeAspect="1"/>
          </p:cNvPicPr>
          <p:nvPr/>
        </p:nvPicPr>
        <p:blipFill>
          <a:blip r:embed="rId2"/>
          <a:stretch>
            <a:fillRect/>
          </a:stretch>
        </p:blipFill>
        <p:spPr>
          <a:xfrm>
            <a:off x="1763598" y="713449"/>
            <a:ext cx="5616803" cy="1758152"/>
          </a:xfrm>
          <a:prstGeom prst="rect">
            <a:avLst/>
          </a:prstGeom>
        </p:spPr>
      </p:pic>
      <p:pic>
        <p:nvPicPr>
          <p:cNvPr id="3" name="Picture 2">
            <a:extLst>
              <a:ext uri="{FF2B5EF4-FFF2-40B4-BE49-F238E27FC236}">
                <a16:creationId xmlns:a16="http://schemas.microsoft.com/office/drawing/2014/main" id="{9D10EF8F-8EFA-F5DA-FC7D-05E665B36D6B}"/>
              </a:ext>
            </a:extLst>
          </p:cNvPr>
          <p:cNvPicPr>
            <a:picLocks noChangeAspect="1"/>
          </p:cNvPicPr>
          <p:nvPr/>
        </p:nvPicPr>
        <p:blipFill>
          <a:blip r:embed="rId3"/>
          <a:stretch>
            <a:fillRect/>
          </a:stretch>
        </p:blipFill>
        <p:spPr>
          <a:xfrm>
            <a:off x="2591838" y="2481888"/>
            <a:ext cx="3786151" cy="2606432"/>
          </a:xfrm>
          <a:prstGeom prst="rect">
            <a:avLst/>
          </a:prstGeom>
        </p:spPr>
      </p:pic>
      <p:sp>
        <p:nvSpPr>
          <p:cNvPr id="6" name="Rectangle 5">
            <a:extLst>
              <a:ext uri="{FF2B5EF4-FFF2-40B4-BE49-F238E27FC236}">
                <a16:creationId xmlns:a16="http://schemas.microsoft.com/office/drawing/2014/main" id="{9439AEA9-A7DC-7C50-55A1-570A1E73017D}"/>
              </a:ext>
            </a:extLst>
          </p:cNvPr>
          <p:cNvSpPr/>
          <p:nvPr/>
        </p:nvSpPr>
        <p:spPr>
          <a:xfrm>
            <a:off x="1484811" y="1169453"/>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C2E6E5-111B-B274-7629-65F16845A829}"/>
              </a:ext>
            </a:extLst>
          </p:cNvPr>
          <p:cNvSpPr/>
          <p:nvPr/>
        </p:nvSpPr>
        <p:spPr>
          <a:xfrm>
            <a:off x="1484811" y="1625456"/>
            <a:ext cx="6248400" cy="217714"/>
          </a:xfrm>
          <a:prstGeom prst="rect">
            <a:avLst/>
          </a:prstGeom>
          <a:solidFill>
            <a:srgbClr val="399DE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0480F1-3FA4-A4A8-F8F6-A7B0AB5B8B4B}"/>
              </a:ext>
            </a:extLst>
          </p:cNvPr>
          <p:cNvSpPr/>
          <p:nvPr/>
        </p:nvSpPr>
        <p:spPr>
          <a:xfrm>
            <a:off x="1484811" y="951739"/>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BE72E7-700A-8184-F951-66A72191B2B2}"/>
              </a:ext>
            </a:extLst>
          </p:cNvPr>
          <p:cNvSpPr/>
          <p:nvPr/>
        </p:nvSpPr>
        <p:spPr>
          <a:xfrm>
            <a:off x="1484811" y="1397454"/>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A1C2A1-8962-A929-2B04-5D5E0EB9CBB9}"/>
              </a:ext>
            </a:extLst>
          </p:cNvPr>
          <p:cNvSpPr/>
          <p:nvPr/>
        </p:nvSpPr>
        <p:spPr>
          <a:xfrm>
            <a:off x="1484811" y="1843170"/>
            <a:ext cx="6248400" cy="217714"/>
          </a:xfrm>
          <a:prstGeom prst="rect">
            <a:avLst/>
          </a:prstGeom>
          <a:solidFill>
            <a:srgbClr val="E581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9C415E-B173-73C1-7149-1EC0A4979199}"/>
              </a:ext>
            </a:extLst>
          </p:cNvPr>
          <p:cNvSpPr/>
          <p:nvPr/>
        </p:nvSpPr>
        <p:spPr>
          <a:xfrm>
            <a:off x="3805646" y="627235"/>
            <a:ext cx="679268" cy="1758152"/>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720780E9-FC39-3820-B6D5-7FC90B95FAC3}"/>
              </a:ext>
            </a:extLst>
          </p:cNvPr>
          <p:cNvSpPr/>
          <p:nvPr/>
        </p:nvSpPr>
        <p:spPr>
          <a:xfrm>
            <a:off x="5295450" y="239486"/>
            <a:ext cx="2480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Classifier:</a:t>
            </a:r>
          </a:p>
        </p:txBody>
      </p:sp>
    </p:spTree>
    <p:extLst>
      <p:ext uri="{BB962C8B-B14F-4D97-AF65-F5344CB8AC3E}">
        <p14:creationId xmlns:p14="http://schemas.microsoft.com/office/powerpoint/2010/main" val="32252127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WFSM widescreen template">
  <a:themeElements>
    <a:clrScheme name="Fluid Energy WFU">
      <a:dk1>
        <a:sysClr val="windowText" lastClr="000000"/>
      </a:dk1>
      <a:lt1>
        <a:sysClr val="window" lastClr="FFFFFF"/>
      </a:lt1>
      <a:dk2>
        <a:srgbClr val="000000"/>
      </a:dk2>
      <a:lt2>
        <a:srgbClr val="FFFFFF"/>
      </a:lt2>
      <a:accent1>
        <a:srgbClr val="505054"/>
      </a:accent1>
      <a:accent2>
        <a:srgbClr val="A6A6A8"/>
      </a:accent2>
      <a:accent3>
        <a:srgbClr val="D0D0D2"/>
      </a:accent3>
      <a:accent4>
        <a:srgbClr val="9E7E38"/>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310476D0-BE75-4660-AD90-68BC517884DD}" vid="{86BCEE7A-D202-4592-9F03-CCA6E8CA75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WFBMI_powerpoint_template_3.0</Template>
  <TotalTime>7083</TotalTime>
  <Words>2209</Words>
  <Application>Microsoft Office PowerPoint</Application>
  <PresentationFormat>On-screen Show (16:9)</PresentationFormat>
  <Paragraphs>236</Paragraphs>
  <Slides>87</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87</vt:i4>
      </vt:variant>
    </vt:vector>
  </HeadingPairs>
  <TitlesOfParts>
    <vt:vector size="100" baseType="lpstr">
      <vt:lpstr>-apple-system</vt:lpstr>
      <vt:lpstr>Arial</vt:lpstr>
      <vt:lpstr>Avenir Light</vt:lpstr>
      <vt:lpstr>Calibri</vt:lpstr>
      <vt:lpstr>Calibri Light</vt:lpstr>
      <vt:lpstr>Cambria Math</vt:lpstr>
      <vt:lpstr>Lato</vt:lpstr>
      <vt:lpstr>Noto Sans</vt:lpstr>
      <vt:lpstr>Segoe UI</vt:lpstr>
      <vt:lpstr>Times New Roman</vt:lpstr>
      <vt:lpstr>Wingdings</vt:lpstr>
      <vt:lpstr>WFSM widescreen template</vt:lpstr>
      <vt:lpstr>Office Theme</vt:lpstr>
      <vt:lpstr>AI/ML Bootcamp 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Solving a Machine Learning problem</vt:lpstr>
      <vt:lpstr>Problem: Predict the price of Houses</vt:lpstr>
      <vt:lpstr>Sources of Data</vt:lpstr>
      <vt:lpstr>Example: Overview of Housing Dataset</vt:lpstr>
      <vt:lpstr>Dataset Features</vt:lpstr>
      <vt:lpstr>Skewness</vt:lpstr>
      <vt:lpstr>Training, and Testing sets generation</vt:lpstr>
      <vt:lpstr>Data Normalization</vt:lpstr>
      <vt:lpstr>Importance of Data Normalization</vt:lpstr>
      <vt:lpstr>Data Normalization Methods</vt:lpstr>
      <vt:lpstr>Min-Max Normalization</vt:lpstr>
      <vt:lpstr>Data Cleaning </vt:lpstr>
      <vt:lpstr>Data Cleaning</vt:lpstr>
      <vt:lpstr>Data Cleaning</vt:lpstr>
      <vt:lpstr>Pearson Correlation</vt:lpstr>
      <vt:lpstr>Correlation Matrix</vt:lpstr>
      <vt:lpstr>Performance of Linear Regression on Validation set</vt:lpstr>
      <vt:lpstr>Performance of Linear Regression on Test set</vt:lpstr>
      <vt:lpstr>Presentation  on</vt:lpstr>
      <vt:lpstr>What is Segmentation &amp; Why ?</vt:lpstr>
      <vt:lpstr>Popular Segmentation methods </vt:lpstr>
      <vt:lpstr>Introducing SAM from Meta[in April 2023]</vt:lpstr>
      <vt:lpstr>SAM Model Training(they aiming to achieve foundational model rather than segmentation model)</vt:lpstr>
      <vt:lpstr>       SAM Model</vt:lpstr>
      <vt:lpstr>Image Encoder </vt:lpstr>
      <vt:lpstr>   Prompting in segmentation</vt:lpstr>
      <vt:lpstr>Mask Decoder</vt:lpstr>
      <vt:lpstr>         Overview of Model Architecture</vt:lpstr>
      <vt:lpstr>SAM Results on histopathology images using Box prompts experimental findings suggest that SAM may fail or perform poorly in certain segmentation tasks.</vt:lpstr>
      <vt:lpstr>PowerPoint Presentation</vt:lpstr>
      <vt:lpstr>PowerPoint Presentation</vt:lpstr>
      <vt:lpstr>              IOU  Intersection Over Union is essentially a method to quantify the percent overlap between the target mask and our prediction output.                 We got average of those IOU scores as 0.7, which was pretty good, but our goal is to improve around 0.9.         </vt:lpstr>
      <vt:lpstr>PowerPoint Presentation</vt:lpstr>
      <vt:lpstr>Does SAM Fails to Segment Anything?</vt:lpstr>
      <vt:lpstr> SAM-Adapter: Adapting SAM in Underperformed Scenes:</vt:lpstr>
      <vt:lpstr>     </vt:lpstr>
      <vt:lpstr>    Task Specific Information</vt:lpstr>
      <vt:lpstr>                                         Difference between SAM &amp; SAM-Adapter                                             </vt:lpstr>
      <vt:lpstr>References</vt:lpstr>
      <vt:lpstr>Future Goals</vt:lpstr>
      <vt:lpstr>                              Thank you !</vt:lpstr>
      <vt:lpstr>PowerPoint Presentation</vt:lpstr>
      <vt:lpstr>PowerPoint Presentation</vt:lpstr>
      <vt:lpstr>References</vt:lpstr>
    </vt:vector>
  </TitlesOfParts>
  <Company>WFBH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H. O'Brien</dc:creator>
  <cp:lastModifiedBy>Usama Sajjad</cp:lastModifiedBy>
  <cp:revision>54</cp:revision>
  <cp:lastPrinted>2018-10-18T19:53:16Z</cp:lastPrinted>
  <dcterms:created xsi:type="dcterms:W3CDTF">2019-11-13T20:57:36Z</dcterms:created>
  <dcterms:modified xsi:type="dcterms:W3CDTF">2023-06-05T15:01:44Z</dcterms:modified>
</cp:coreProperties>
</file>